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3"/>
  </p:notesMasterIdLst>
  <p:handoutMasterIdLst>
    <p:handoutMasterId r:id="rId34"/>
  </p:handoutMasterIdLst>
  <p:sldIdLst>
    <p:sldId id="287" r:id="rId3"/>
    <p:sldId id="425" r:id="rId4"/>
    <p:sldId id="421" r:id="rId5"/>
    <p:sldId id="422" r:id="rId6"/>
    <p:sldId id="377" r:id="rId7"/>
    <p:sldId id="420" r:id="rId8"/>
    <p:sldId id="419" r:id="rId9"/>
    <p:sldId id="424" r:id="rId10"/>
    <p:sldId id="418" r:id="rId11"/>
    <p:sldId id="378" r:id="rId12"/>
    <p:sldId id="379" r:id="rId13"/>
    <p:sldId id="380" r:id="rId14"/>
    <p:sldId id="381" r:id="rId15"/>
    <p:sldId id="423" r:id="rId16"/>
    <p:sldId id="257" r:id="rId17"/>
    <p:sldId id="258" r:id="rId18"/>
    <p:sldId id="398" r:id="rId19"/>
    <p:sldId id="260" r:id="rId20"/>
    <p:sldId id="261" r:id="rId21"/>
    <p:sldId id="399" r:id="rId22"/>
    <p:sldId id="263" r:id="rId23"/>
    <p:sldId id="401" r:id="rId24"/>
    <p:sldId id="402" r:id="rId25"/>
    <p:sldId id="403" r:id="rId26"/>
    <p:sldId id="404" r:id="rId27"/>
    <p:sldId id="405" r:id="rId28"/>
    <p:sldId id="406" r:id="rId29"/>
    <p:sldId id="407" r:id="rId30"/>
    <p:sldId id="408" r:id="rId31"/>
    <p:sldId id="42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0A1"/>
    <a:srgbClr val="469BC2"/>
    <a:srgbClr val="2886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825" autoAdjust="0"/>
    <p:restoredTop sz="94660"/>
  </p:normalViewPr>
  <p:slideViewPr>
    <p:cSldViewPr snapToGrid="0">
      <p:cViewPr varScale="1">
        <p:scale>
          <a:sx n="66" d="100"/>
          <a:sy n="66" d="100"/>
        </p:scale>
        <p:origin x="64" y="5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7E92A6-270D-47B7-AA1C-106B66B3D6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106C473-6E06-4C4F-973E-4338263BD1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1B6E18-B4B9-42BB-AB0C-AEABEA1595BF}" type="datetimeFigureOut">
              <a:rPr lang="en-US" smtClean="0"/>
              <a:t>3/11/2021</a:t>
            </a:fld>
            <a:endParaRPr lang="en-US"/>
          </a:p>
        </p:txBody>
      </p:sp>
      <p:sp>
        <p:nvSpPr>
          <p:cNvPr id="4" name="Footer Placeholder 3">
            <a:extLst>
              <a:ext uri="{FF2B5EF4-FFF2-40B4-BE49-F238E27FC236}">
                <a16:creationId xmlns:a16="http://schemas.microsoft.com/office/drawing/2014/main" id="{64BEDBE5-D0EC-4D37-882D-5D89A342B7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A38C9A7-D9A7-4014-A701-C2767D0435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BD5073-243D-4FAD-888F-7934F7CA621A}" type="slidenum">
              <a:rPr lang="en-US" smtClean="0"/>
              <a:t>‹#›</a:t>
            </a:fld>
            <a:endParaRPr lang="en-US"/>
          </a:p>
        </p:txBody>
      </p:sp>
    </p:spTree>
    <p:extLst>
      <p:ext uri="{BB962C8B-B14F-4D97-AF65-F5344CB8AC3E}">
        <p14:creationId xmlns:p14="http://schemas.microsoft.com/office/powerpoint/2010/main" val="914391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910C3-C6B1-42A8-BCD3-3A0BF8A8FCC2}" type="datetimeFigureOut">
              <a:rPr lang="en-US" smtClean="0"/>
              <a:t>3/11/2021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8FCF80-0A9C-42EE-8DD5-100FFEFAED5E}" type="slidenum">
              <a:rPr lang="en-US" smtClean="0"/>
              <a:t>‹#›</a:t>
            </a:fld>
            <a:endParaRPr lang="en-US"/>
          </a:p>
        </p:txBody>
      </p:sp>
    </p:spTree>
    <p:extLst>
      <p:ext uri="{BB962C8B-B14F-4D97-AF65-F5344CB8AC3E}">
        <p14:creationId xmlns:p14="http://schemas.microsoft.com/office/powerpoint/2010/main" val="1912519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D85221-204A-4C05-A3B1-61F5F34A77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593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D85221-204A-4C05-A3B1-61F5F34A77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526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D85221-204A-4C05-A3B1-61F5F34A77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8598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D85221-204A-4C05-A3B1-61F5F34A77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717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D85221-204A-4C05-A3B1-61F5F34A77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072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D85221-204A-4C05-A3B1-61F5F34A77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44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D85221-204A-4C05-A3B1-61F5F34A77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231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D85221-204A-4C05-A3B1-61F5F34A77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380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D85221-204A-4C05-A3B1-61F5F34A77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698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D85221-204A-4C05-A3B1-61F5F34A77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7329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2F3EE-5161-4E1C-A99E-593ABF85BDFF}"/>
              </a:ext>
            </a:extLst>
          </p:cNvPr>
          <p:cNvSpPr>
            <a:spLocks noGrp="1"/>
          </p:cNvSpPr>
          <p:nvPr>
            <p:ph type="ctrTitle"/>
          </p:nvPr>
        </p:nvSpPr>
        <p:spPr>
          <a:xfrm>
            <a:off x="1524000" y="1122363"/>
            <a:ext cx="9144000" cy="2387600"/>
          </a:xfrm>
        </p:spPr>
        <p:txBody>
          <a:bodyPr anchor="b"/>
          <a:lstStyle>
            <a:lvl1pPr algn="ctr">
              <a:defRPr sz="6000">
                <a:solidFill>
                  <a:schemeClr val="bg1"/>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D8D829AB-7810-4AB3-B115-AF2177B5315E}"/>
              </a:ext>
            </a:extLst>
          </p:cNvPr>
          <p:cNvSpPr>
            <a:spLocks noGrp="1"/>
          </p:cNvSpPr>
          <p:nvPr>
            <p:ph type="subTitle" idx="1"/>
          </p:nvPr>
        </p:nvSpPr>
        <p:spPr>
          <a:xfrm>
            <a:off x="7704814" y="3602038"/>
            <a:ext cx="2963186" cy="1655762"/>
          </a:xfrm>
        </p:spPr>
        <p:txBody>
          <a:bodyPr/>
          <a:lstStyle>
            <a:lvl1pPr marL="0" indent="0" algn="ctr">
              <a:buNone/>
              <a:defRPr sz="24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CE3A1F1-A840-436B-9A1F-29B2196903B8}"/>
              </a:ext>
            </a:extLst>
          </p:cNvPr>
          <p:cNvSpPr>
            <a:spLocks noGrp="1"/>
          </p:cNvSpPr>
          <p:nvPr>
            <p:ph type="dt" sz="half" idx="10"/>
          </p:nvPr>
        </p:nvSpPr>
        <p:spPr/>
        <p:txBody>
          <a:bodyPr/>
          <a:lstStyle/>
          <a:p>
            <a:fld id="{BE239D9B-C6F3-4200-859C-BDBA89B6BF09}" type="datetimeFigureOut">
              <a:rPr lang="en-US" smtClean="0"/>
              <a:t>3/11/2021</a:t>
            </a:fld>
            <a:endParaRPr lang="en-US"/>
          </a:p>
        </p:txBody>
      </p:sp>
      <p:sp>
        <p:nvSpPr>
          <p:cNvPr id="5" name="Footer Placeholder 4">
            <a:extLst>
              <a:ext uri="{FF2B5EF4-FFF2-40B4-BE49-F238E27FC236}">
                <a16:creationId xmlns:a16="http://schemas.microsoft.com/office/drawing/2014/main" id="{D5882599-5EFE-455E-BAFC-FF737A7D1D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980132-C46F-445F-886A-38E4FD495FF4}"/>
              </a:ext>
            </a:extLst>
          </p:cNvPr>
          <p:cNvSpPr>
            <a:spLocks noGrp="1"/>
          </p:cNvSpPr>
          <p:nvPr>
            <p:ph type="sldNum" sz="quarter" idx="12"/>
          </p:nvPr>
        </p:nvSpPr>
        <p:spPr/>
        <p:txBody>
          <a:bodyPr/>
          <a:lstStyle/>
          <a:p>
            <a:fld id="{1BDB7EED-3D49-48D1-A2A6-EBEC6C21C912}" type="slidenum">
              <a:rPr lang="en-US" smtClean="0"/>
              <a:t>‹#›</a:t>
            </a:fld>
            <a:endParaRPr lang="en-US"/>
          </a:p>
        </p:txBody>
      </p:sp>
    </p:spTree>
    <p:extLst>
      <p:ext uri="{BB962C8B-B14F-4D97-AF65-F5344CB8AC3E}">
        <p14:creationId xmlns:p14="http://schemas.microsoft.com/office/powerpoint/2010/main" val="2077573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9750E-6FE9-40E5-9481-4BD39A7C7A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086B26-7B75-4087-93C6-873FCA89FF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83936D-07AA-44FB-BCC2-6EE905A67029}"/>
              </a:ext>
            </a:extLst>
          </p:cNvPr>
          <p:cNvSpPr>
            <a:spLocks noGrp="1"/>
          </p:cNvSpPr>
          <p:nvPr>
            <p:ph type="dt" sz="half" idx="10"/>
          </p:nvPr>
        </p:nvSpPr>
        <p:spPr/>
        <p:txBody>
          <a:bodyPr/>
          <a:lstStyle/>
          <a:p>
            <a:fld id="{BE239D9B-C6F3-4200-859C-BDBA89B6BF09}" type="datetimeFigureOut">
              <a:rPr lang="en-US" smtClean="0"/>
              <a:t>3/11/2021</a:t>
            </a:fld>
            <a:endParaRPr lang="en-US"/>
          </a:p>
        </p:txBody>
      </p:sp>
      <p:sp>
        <p:nvSpPr>
          <p:cNvPr id="5" name="Footer Placeholder 4">
            <a:extLst>
              <a:ext uri="{FF2B5EF4-FFF2-40B4-BE49-F238E27FC236}">
                <a16:creationId xmlns:a16="http://schemas.microsoft.com/office/drawing/2014/main" id="{50CE3499-09E3-409C-88EA-9E9456A855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282FCF-8F99-42A9-A505-AA992E993995}"/>
              </a:ext>
            </a:extLst>
          </p:cNvPr>
          <p:cNvSpPr>
            <a:spLocks noGrp="1"/>
          </p:cNvSpPr>
          <p:nvPr>
            <p:ph type="sldNum" sz="quarter" idx="12"/>
          </p:nvPr>
        </p:nvSpPr>
        <p:spPr/>
        <p:txBody>
          <a:bodyPr/>
          <a:lstStyle/>
          <a:p>
            <a:fld id="{1BDB7EED-3D49-48D1-A2A6-EBEC6C21C912}" type="slidenum">
              <a:rPr lang="en-US" smtClean="0"/>
              <a:t>‹#›</a:t>
            </a:fld>
            <a:endParaRPr lang="en-US"/>
          </a:p>
        </p:txBody>
      </p:sp>
    </p:spTree>
    <p:extLst>
      <p:ext uri="{BB962C8B-B14F-4D97-AF65-F5344CB8AC3E}">
        <p14:creationId xmlns:p14="http://schemas.microsoft.com/office/powerpoint/2010/main" val="8968429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D7AEE-12F0-47C7-9A6F-1F493095D0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278C7D-2CF5-476E-8C9F-B0624089FB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BD0E03-8CDE-4BAF-85BA-03734E63048A}"/>
              </a:ext>
            </a:extLst>
          </p:cNvPr>
          <p:cNvSpPr>
            <a:spLocks noGrp="1"/>
          </p:cNvSpPr>
          <p:nvPr>
            <p:ph type="dt" sz="half" idx="10"/>
          </p:nvPr>
        </p:nvSpPr>
        <p:spPr/>
        <p:txBody>
          <a:bodyPr/>
          <a:lstStyle/>
          <a:p>
            <a:fld id="{BE239D9B-C6F3-4200-859C-BDBA89B6BF09}" type="datetimeFigureOut">
              <a:rPr lang="en-US" smtClean="0"/>
              <a:t>3/11/2021</a:t>
            </a:fld>
            <a:endParaRPr lang="en-US"/>
          </a:p>
        </p:txBody>
      </p:sp>
      <p:sp>
        <p:nvSpPr>
          <p:cNvPr id="5" name="Footer Placeholder 4">
            <a:extLst>
              <a:ext uri="{FF2B5EF4-FFF2-40B4-BE49-F238E27FC236}">
                <a16:creationId xmlns:a16="http://schemas.microsoft.com/office/drawing/2014/main" id="{EB7DA330-9660-437D-A645-8EACC4894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59E25A-BCDF-4CDA-A5B2-925029DE4AFA}"/>
              </a:ext>
            </a:extLst>
          </p:cNvPr>
          <p:cNvSpPr>
            <a:spLocks noGrp="1"/>
          </p:cNvSpPr>
          <p:nvPr>
            <p:ph type="sldNum" sz="quarter" idx="12"/>
          </p:nvPr>
        </p:nvSpPr>
        <p:spPr/>
        <p:txBody>
          <a:bodyPr/>
          <a:lstStyle/>
          <a:p>
            <a:fld id="{1BDB7EED-3D49-48D1-A2A6-EBEC6C21C912}" type="slidenum">
              <a:rPr lang="en-US" smtClean="0"/>
              <a:t>‹#›</a:t>
            </a:fld>
            <a:endParaRPr lang="en-US"/>
          </a:p>
        </p:txBody>
      </p:sp>
    </p:spTree>
    <p:extLst>
      <p:ext uri="{BB962C8B-B14F-4D97-AF65-F5344CB8AC3E}">
        <p14:creationId xmlns:p14="http://schemas.microsoft.com/office/powerpoint/2010/main" val="3633475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0FF048C-8D97-4C77-8D15-9367A74FFC79}" type="datetimeFigureOut">
              <a:rPr lang="en-US" smtClean="0"/>
              <a:t>3/11/2021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7CC4D11-3A66-4FA3-990C-74EC38F1E27D}"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9258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FF048C-8D97-4C77-8D15-9367A74FFC79}"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C4D11-3A66-4FA3-990C-74EC38F1E27D}" type="slidenum">
              <a:rPr lang="en-US" smtClean="0"/>
              <a:t>‹#›</a:t>
            </a:fld>
            <a:endParaRPr lang="en-US"/>
          </a:p>
        </p:txBody>
      </p:sp>
    </p:spTree>
    <p:extLst>
      <p:ext uri="{BB962C8B-B14F-4D97-AF65-F5344CB8AC3E}">
        <p14:creationId xmlns:p14="http://schemas.microsoft.com/office/powerpoint/2010/main" val="1943879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FF048C-8D97-4C77-8D15-9367A74FFC79}"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C4D11-3A66-4FA3-990C-74EC38F1E27D}"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4741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FF048C-8D97-4C77-8D15-9367A74FFC79}"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C4D11-3A66-4FA3-990C-74EC38F1E27D}" type="slidenum">
              <a:rPr lang="en-US" smtClean="0"/>
              <a:t>‹#›</a:t>
            </a:fld>
            <a:endParaRPr lang="en-US"/>
          </a:p>
        </p:txBody>
      </p:sp>
    </p:spTree>
    <p:extLst>
      <p:ext uri="{BB962C8B-B14F-4D97-AF65-F5344CB8AC3E}">
        <p14:creationId xmlns:p14="http://schemas.microsoft.com/office/powerpoint/2010/main" val="353973002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FF048C-8D97-4C77-8D15-9367A74FFC79}" type="datetimeFigureOut">
              <a:rPr lang="en-US" smtClean="0"/>
              <a:t>3/11/2021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CC4D11-3A66-4FA3-990C-74EC38F1E27D}"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158031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FF048C-8D97-4C77-8D15-9367A74FFC79}" type="datetimeFigureOut">
              <a:rPr lang="en-US" smtClean="0"/>
              <a:t>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CC4D11-3A66-4FA3-990C-74EC38F1E27D}"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7300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F048C-8D97-4C77-8D15-9367A74FFC79}" type="datetimeFigureOut">
              <a:rPr lang="en-US" smtClean="0"/>
              <a:t>3/11/2021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CC4D11-3A66-4FA3-990C-74EC38F1E27D}" type="slidenum">
              <a:rPr lang="en-US" smtClean="0"/>
              <a:t>‹#›</a:t>
            </a:fld>
            <a:endParaRPr lang="en-US"/>
          </a:p>
        </p:txBody>
      </p:sp>
    </p:spTree>
    <p:extLst>
      <p:ext uri="{BB962C8B-B14F-4D97-AF65-F5344CB8AC3E}">
        <p14:creationId xmlns:p14="http://schemas.microsoft.com/office/powerpoint/2010/main" val="1731905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0FF048C-8D97-4C77-8D15-9367A74FFC79}"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C4D11-3A66-4FA3-990C-74EC38F1E27D}"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746924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CC7E3-632D-420C-92DB-A52544A61085}"/>
              </a:ext>
            </a:extLst>
          </p:cNvPr>
          <p:cNvSpPr>
            <a:spLocks noGrp="1"/>
          </p:cNvSpPr>
          <p:nvPr>
            <p:ph type="title"/>
          </p:nvPr>
        </p:nvSpPr>
        <p:spPr/>
        <p:txBody>
          <a:bodyPr/>
          <a:lstStyle>
            <a:lvl1pPr>
              <a:defRPr>
                <a:solidFill>
                  <a:schemeClr val="bg1"/>
                </a:solidFill>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6F71A8D-368F-480A-B951-7887F271F47C}"/>
              </a:ext>
            </a:extLst>
          </p:cNvPr>
          <p:cNvSpPr>
            <a:spLocks noGrp="1"/>
          </p:cNvSpPr>
          <p:nvPr>
            <p:ph idx="1"/>
          </p:nvPr>
        </p:nvSpPr>
        <p:spPr>
          <a:xfrm>
            <a:off x="457200" y="1554480"/>
            <a:ext cx="11247120" cy="2564805"/>
          </a:xfrm>
        </p:spPr>
        <p:txBody>
          <a:bodyPr>
            <a:noAutofit/>
          </a:bodyPr>
          <a:lstStyle>
            <a:lvl1pPr>
              <a:spcBef>
                <a:spcPts val="0"/>
              </a:spcBef>
              <a:defRPr>
                <a:solidFill>
                  <a:schemeClr val="bg1"/>
                </a:solidFill>
                <a:latin typeface="Century Gothic" panose="020B0502020202020204" pitchFamily="34" charset="0"/>
              </a:defRPr>
            </a:lvl1pPr>
            <a:lvl2pPr>
              <a:spcBef>
                <a:spcPts val="0"/>
              </a:spcBef>
              <a:defRPr>
                <a:solidFill>
                  <a:schemeClr val="bg1"/>
                </a:solidFill>
                <a:latin typeface="Century Gothic" panose="020B0502020202020204" pitchFamily="34" charset="0"/>
              </a:defRPr>
            </a:lvl2pPr>
            <a:lvl3pPr>
              <a:spcBef>
                <a:spcPts val="0"/>
              </a:spcBef>
              <a:defRPr>
                <a:solidFill>
                  <a:schemeClr val="bg1"/>
                </a:solidFill>
                <a:latin typeface="Century Gothic" panose="020B0502020202020204" pitchFamily="34" charset="0"/>
              </a:defRPr>
            </a:lvl3pPr>
            <a:lvl4pPr>
              <a:spcBef>
                <a:spcPts val="0"/>
              </a:spcBef>
              <a:defRPr>
                <a:solidFill>
                  <a:schemeClr val="bg1"/>
                </a:solidFill>
                <a:latin typeface="Century Gothic" panose="020B0502020202020204" pitchFamily="34" charset="0"/>
              </a:defRPr>
            </a:lvl4pPr>
            <a:lvl5pPr>
              <a:spcBef>
                <a:spcPts val="0"/>
              </a:spcBef>
              <a:defRPr>
                <a:solidFill>
                  <a:schemeClr val="bg1"/>
                </a:solidFill>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49C47C3-A752-49DF-B7E2-5340391F3055}"/>
              </a:ext>
            </a:extLst>
          </p:cNvPr>
          <p:cNvSpPr>
            <a:spLocks noGrp="1"/>
          </p:cNvSpPr>
          <p:nvPr>
            <p:ph type="dt" sz="half" idx="10"/>
          </p:nvPr>
        </p:nvSpPr>
        <p:spPr/>
        <p:txBody>
          <a:bodyPr/>
          <a:lstStyle/>
          <a:p>
            <a:fld id="{BE239D9B-C6F3-4200-859C-BDBA89B6BF09}" type="datetimeFigureOut">
              <a:rPr lang="en-US" smtClean="0"/>
              <a:t>3/11/2021</a:t>
            </a:fld>
            <a:endParaRPr lang="en-US"/>
          </a:p>
        </p:txBody>
      </p:sp>
      <p:sp>
        <p:nvSpPr>
          <p:cNvPr id="5" name="Footer Placeholder 4">
            <a:extLst>
              <a:ext uri="{FF2B5EF4-FFF2-40B4-BE49-F238E27FC236}">
                <a16:creationId xmlns:a16="http://schemas.microsoft.com/office/drawing/2014/main" id="{9D30CFA1-348F-4F73-BF3C-2287877B70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3B2D7C-D7A6-4A34-A53E-AE43B780F119}"/>
              </a:ext>
            </a:extLst>
          </p:cNvPr>
          <p:cNvSpPr>
            <a:spLocks noGrp="1"/>
          </p:cNvSpPr>
          <p:nvPr>
            <p:ph type="sldNum" sz="quarter" idx="12"/>
          </p:nvPr>
        </p:nvSpPr>
        <p:spPr/>
        <p:txBody>
          <a:bodyPr/>
          <a:lstStyle/>
          <a:p>
            <a:fld id="{1BDB7EED-3D49-48D1-A2A6-EBEC6C21C912}" type="slidenum">
              <a:rPr lang="en-US" smtClean="0"/>
              <a:t>‹#›</a:t>
            </a:fld>
            <a:endParaRPr lang="en-US"/>
          </a:p>
        </p:txBody>
      </p:sp>
    </p:spTree>
    <p:extLst>
      <p:ext uri="{BB962C8B-B14F-4D97-AF65-F5344CB8AC3E}">
        <p14:creationId xmlns:p14="http://schemas.microsoft.com/office/powerpoint/2010/main" val="4264113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0FF048C-8D97-4C77-8D15-9367A74FFC79}"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C4D11-3A66-4FA3-990C-74EC38F1E27D}" type="slidenum">
              <a:rPr lang="en-US" smtClean="0"/>
              <a:t>‹#›</a:t>
            </a:fld>
            <a:endParaRPr lang="en-US"/>
          </a:p>
        </p:txBody>
      </p:sp>
    </p:spTree>
    <p:extLst>
      <p:ext uri="{BB962C8B-B14F-4D97-AF65-F5344CB8AC3E}">
        <p14:creationId xmlns:p14="http://schemas.microsoft.com/office/powerpoint/2010/main" val="2385050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0FF048C-8D97-4C77-8D15-9367A74FFC79}"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C4D11-3A66-4FA3-990C-74EC38F1E27D}" type="slidenum">
              <a:rPr lang="en-US" smtClean="0"/>
              <a:t>‹#›</a:t>
            </a:fld>
            <a:endParaRPr lang="en-US"/>
          </a:p>
        </p:txBody>
      </p:sp>
    </p:spTree>
    <p:extLst>
      <p:ext uri="{BB962C8B-B14F-4D97-AF65-F5344CB8AC3E}">
        <p14:creationId xmlns:p14="http://schemas.microsoft.com/office/powerpoint/2010/main" val="1973638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FF048C-8D97-4C77-8D15-9367A74FFC79}"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C4D11-3A66-4FA3-990C-74EC38F1E27D}"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2754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FF048C-8D97-4C77-8D15-9367A74FFC79}"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C4D11-3A66-4FA3-990C-74EC38F1E27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2424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FF048C-8D97-4C77-8D15-9367A74FFC79}"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C4D11-3A66-4FA3-990C-74EC38F1E27D}" type="slidenum">
              <a:rPr lang="en-US" smtClean="0"/>
              <a:t>‹#›</a:t>
            </a:fld>
            <a:endParaRPr lang="en-US"/>
          </a:p>
        </p:txBody>
      </p:sp>
    </p:spTree>
    <p:extLst>
      <p:ext uri="{BB962C8B-B14F-4D97-AF65-F5344CB8AC3E}">
        <p14:creationId xmlns:p14="http://schemas.microsoft.com/office/powerpoint/2010/main" val="16576064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FF048C-8D97-4C77-8D15-9367A74FFC79}"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C4D11-3A66-4FA3-990C-74EC38F1E27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3212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FF048C-8D97-4C77-8D15-9367A74FFC79}"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C4D11-3A66-4FA3-990C-74EC38F1E27D}"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1739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FF048C-8D97-4C77-8D15-9367A74FFC79}"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C4D11-3A66-4FA3-990C-74EC38F1E27D}"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1220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FF048C-8D97-4C77-8D15-9367A74FFC79}"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C4D11-3A66-4FA3-990C-74EC38F1E27D}"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026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6CC6E-5704-4311-A527-EDEEA3A222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9C8D11-29AD-4005-8405-DE920845B1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74D6B2-6213-4196-B223-CAED1F7D4296}"/>
              </a:ext>
            </a:extLst>
          </p:cNvPr>
          <p:cNvSpPr>
            <a:spLocks noGrp="1"/>
          </p:cNvSpPr>
          <p:nvPr>
            <p:ph type="dt" sz="half" idx="10"/>
          </p:nvPr>
        </p:nvSpPr>
        <p:spPr/>
        <p:txBody>
          <a:bodyPr/>
          <a:lstStyle/>
          <a:p>
            <a:fld id="{BE239D9B-C6F3-4200-859C-BDBA89B6BF09}" type="datetimeFigureOut">
              <a:rPr lang="en-US" smtClean="0"/>
              <a:t>3/11/2021</a:t>
            </a:fld>
            <a:endParaRPr lang="en-US"/>
          </a:p>
        </p:txBody>
      </p:sp>
      <p:sp>
        <p:nvSpPr>
          <p:cNvPr id="5" name="Footer Placeholder 4">
            <a:extLst>
              <a:ext uri="{FF2B5EF4-FFF2-40B4-BE49-F238E27FC236}">
                <a16:creationId xmlns:a16="http://schemas.microsoft.com/office/drawing/2014/main" id="{25243CA7-E21D-47F3-AD33-8F219E26C2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0BE573-A448-4AC3-B24A-1EB028235A85}"/>
              </a:ext>
            </a:extLst>
          </p:cNvPr>
          <p:cNvSpPr>
            <a:spLocks noGrp="1"/>
          </p:cNvSpPr>
          <p:nvPr>
            <p:ph type="sldNum" sz="quarter" idx="12"/>
          </p:nvPr>
        </p:nvSpPr>
        <p:spPr/>
        <p:txBody>
          <a:bodyPr/>
          <a:lstStyle/>
          <a:p>
            <a:fld id="{1BDB7EED-3D49-48D1-A2A6-EBEC6C21C912}" type="slidenum">
              <a:rPr lang="en-US" smtClean="0"/>
              <a:t>‹#›</a:t>
            </a:fld>
            <a:endParaRPr lang="en-US"/>
          </a:p>
        </p:txBody>
      </p:sp>
    </p:spTree>
    <p:extLst>
      <p:ext uri="{BB962C8B-B14F-4D97-AF65-F5344CB8AC3E}">
        <p14:creationId xmlns:p14="http://schemas.microsoft.com/office/powerpoint/2010/main" val="2691569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4A5C0-91C1-4109-BEF8-AE8A8F453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B22CC8-F0C3-4EF2-8C2E-522919D342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C6FA55-A117-4D39-AE0D-17A122189E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B7531E-FC1D-4DB7-AE25-E448CC4BC18F}"/>
              </a:ext>
            </a:extLst>
          </p:cNvPr>
          <p:cNvSpPr>
            <a:spLocks noGrp="1"/>
          </p:cNvSpPr>
          <p:nvPr>
            <p:ph type="dt" sz="half" idx="10"/>
          </p:nvPr>
        </p:nvSpPr>
        <p:spPr/>
        <p:txBody>
          <a:bodyPr/>
          <a:lstStyle/>
          <a:p>
            <a:fld id="{BE239D9B-C6F3-4200-859C-BDBA89B6BF09}" type="datetimeFigureOut">
              <a:rPr lang="en-US" smtClean="0"/>
              <a:t>3/11/2021</a:t>
            </a:fld>
            <a:endParaRPr lang="en-US"/>
          </a:p>
        </p:txBody>
      </p:sp>
      <p:sp>
        <p:nvSpPr>
          <p:cNvPr id="6" name="Footer Placeholder 5">
            <a:extLst>
              <a:ext uri="{FF2B5EF4-FFF2-40B4-BE49-F238E27FC236}">
                <a16:creationId xmlns:a16="http://schemas.microsoft.com/office/drawing/2014/main" id="{7B974207-19AA-4D7A-9C36-110DB36CF9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878B9F-A2FD-45A5-A6DF-5FBEA0A1D0E5}"/>
              </a:ext>
            </a:extLst>
          </p:cNvPr>
          <p:cNvSpPr>
            <a:spLocks noGrp="1"/>
          </p:cNvSpPr>
          <p:nvPr>
            <p:ph type="sldNum" sz="quarter" idx="12"/>
          </p:nvPr>
        </p:nvSpPr>
        <p:spPr/>
        <p:txBody>
          <a:bodyPr/>
          <a:lstStyle/>
          <a:p>
            <a:fld id="{1BDB7EED-3D49-48D1-A2A6-EBEC6C21C912}" type="slidenum">
              <a:rPr lang="en-US" smtClean="0"/>
              <a:t>‹#›</a:t>
            </a:fld>
            <a:endParaRPr lang="en-US"/>
          </a:p>
        </p:txBody>
      </p:sp>
    </p:spTree>
    <p:extLst>
      <p:ext uri="{BB962C8B-B14F-4D97-AF65-F5344CB8AC3E}">
        <p14:creationId xmlns:p14="http://schemas.microsoft.com/office/powerpoint/2010/main" val="2809779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3086C-7101-4621-B38C-EE0B16134A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1080CC-5C68-45B3-A903-C5E3F55AEA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D3A65A-E86B-4F36-82DA-1B04E18038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91F180-B094-4574-938A-D683A8EC75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759B44-39B6-41B0-9932-82D3B73232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47C0BF-F5D8-4B19-B8E7-F9132D65B322}"/>
              </a:ext>
            </a:extLst>
          </p:cNvPr>
          <p:cNvSpPr>
            <a:spLocks noGrp="1"/>
          </p:cNvSpPr>
          <p:nvPr>
            <p:ph type="dt" sz="half" idx="10"/>
          </p:nvPr>
        </p:nvSpPr>
        <p:spPr/>
        <p:txBody>
          <a:bodyPr/>
          <a:lstStyle/>
          <a:p>
            <a:fld id="{BE239D9B-C6F3-4200-859C-BDBA89B6BF09}" type="datetimeFigureOut">
              <a:rPr lang="en-US" smtClean="0"/>
              <a:t>3/11/2021</a:t>
            </a:fld>
            <a:endParaRPr lang="en-US"/>
          </a:p>
        </p:txBody>
      </p:sp>
      <p:sp>
        <p:nvSpPr>
          <p:cNvPr id="8" name="Footer Placeholder 7">
            <a:extLst>
              <a:ext uri="{FF2B5EF4-FFF2-40B4-BE49-F238E27FC236}">
                <a16:creationId xmlns:a16="http://schemas.microsoft.com/office/drawing/2014/main" id="{AF5D788C-7C25-4988-BED6-069D3C8A0B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94A897-B03D-441A-8A08-D06F939105D5}"/>
              </a:ext>
            </a:extLst>
          </p:cNvPr>
          <p:cNvSpPr>
            <a:spLocks noGrp="1"/>
          </p:cNvSpPr>
          <p:nvPr>
            <p:ph type="sldNum" sz="quarter" idx="12"/>
          </p:nvPr>
        </p:nvSpPr>
        <p:spPr/>
        <p:txBody>
          <a:bodyPr/>
          <a:lstStyle/>
          <a:p>
            <a:fld id="{1BDB7EED-3D49-48D1-A2A6-EBEC6C21C912}" type="slidenum">
              <a:rPr lang="en-US" smtClean="0"/>
              <a:t>‹#›</a:t>
            </a:fld>
            <a:endParaRPr lang="en-US"/>
          </a:p>
        </p:txBody>
      </p:sp>
    </p:spTree>
    <p:extLst>
      <p:ext uri="{BB962C8B-B14F-4D97-AF65-F5344CB8AC3E}">
        <p14:creationId xmlns:p14="http://schemas.microsoft.com/office/powerpoint/2010/main" val="3513122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473BA-0BCC-4B56-955A-DDB3888B00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7426B9-E258-426C-9996-B3503DC9A11D}"/>
              </a:ext>
            </a:extLst>
          </p:cNvPr>
          <p:cNvSpPr>
            <a:spLocks noGrp="1"/>
          </p:cNvSpPr>
          <p:nvPr>
            <p:ph type="dt" sz="half" idx="10"/>
          </p:nvPr>
        </p:nvSpPr>
        <p:spPr/>
        <p:txBody>
          <a:bodyPr/>
          <a:lstStyle/>
          <a:p>
            <a:fld id="{BE239D9B-C6F3-4200-859C-BDBA89B6BF09}" type="datetimeFigureOut">
              <a:rPr lang="en-US" smtClean="0"/>
              <a:t>3/11/2021</a:t>
            </a:fld>
            <a:endParaRPr lang="en-US"/>
          </a:p>
        </p:txBody>
      </p:sp>
      <p:sp>
        <p:nvSpPr>
          <p:cNvPr id="4" name="Footer Placeholder 3">
            <a:extLst>
              <a:ext uri="{FF2B5EF4-FFF2-40B4-BE49-F238E27FC236}">
                <a16:creationId xmlns:a16="http://schemas.microsoft.com/office/drawing/2014/main" id="{F7A2A619-0080-4F36-BEAD-FCEAD88B47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726B10-D170-4EB4-926C-0109476576D9}"/>
              </a:ext>
            </a:extLst>
          </p:cNvPr>
          <p:cNvSpPr>
            <a:spLocks noGrp="1"/>
          </p:cNvSpPr>
          <p:nvPr>
            <p:ph type="sldNum" sz="quarter" idx="12"/>
          </p:nvPr>
        </p:nvSpPr>
        <p:spPr/>
        <p:txBody>
          <a:bodyPr/>
          <a:lstStyle/>
          <a:p>
            <a:fld id="{1BDB7EED-3D49-48D1-A2A6-EBEC6C21C912}" type="slidenum">
              <a:rPr lang="en-US" smtClean="0"/>
              <a:t>‹#›</a:t>
            </a:fld>
            <a:endParaRPr lang="en-US"/>
          </a:p>
        </p:txBody>
      </p:sp>
    </p:spTree>
    <p:extLst>
      <p:ext uri="{BB962C8B-B14F-4D97-AF65-F5344CB8AC3E}">
        <p14:creationId xmlns:p14="http://schemas.microsoft.com/office/powerpoint/2010/main" val="2040961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D2B02D-ED94-49CA-AF6F-794CC1D4ACBF}"/>
              </a:ext>
            </a:extLst>
          </p:cNvPr>
          <p:cNvSpPr>
            <a:spLocks noGrp="1"/>
          </p:cNvSpPr>
          <p:nvPr>
            <p:ph type="dt" sz="half" idx="10"/>
          </p:nvPr>
        </p:nvSpPr>
        <p:spPr/>
        <p:txBody>
          <a:bodyPr/>
          <a:lstStyle/>
          <a:p>
            <a:fld id="{BE239D9B-C6F3-4200-859C-BDBA89B6BF09}" type="datetimeFigureOut">
              <a:rPr lang="en-US" smtClean="0"/>
              <a:t>3/11/2021</a:t>
            </a:fld>
            <a:endParaRPr lang="en-US"/>
          </a:p>
        </p:txBody>
      </p:sp>
      <p:sp>
        <p:nvSpPr>
          <p:cNvPr id="3" name="Footer Placeholder 2">
            <a:extLst>
              <a:ext uri="{FF2B5EF4-FFF2-40B4-BE49-F238E27FC236}">
                <a16:creationId xmlns:a16="http://schemas.microsoft.com/office/drawing/2014/main" id="{D9EB1F46-49F7-4F8D-9E42-CB78215C8F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6D8B2D-97BF-440D-A025-D1A316E386CA}"/>
              </a:ext>
            </a:extLst>
          </p:cNvPr>
          <p:cNvSpPr>
            <a:spLocks noGrp="1"/>
          </p:cNvSpPr>
          <p:nvPr>
            <p:ph type="sldNum" sz="quarter" idx="12"/>
          </p:nvPr>
        </p:nvSpPr>
        <p:spPr/>
        <p:txBody>
          <a:bodyPr/>
          <a:lstStyle/>
          <a:p>
            <a:fld id="{1BDB7EED-3D49-48D1-A2A6-EBEC6C21C912}" type="slidenum">
              <a:rPr lang="en-US" smtClean="0"/>
              <a:t>‹#›</a:t>
            </a:fld>
            <a:endParaRPr lang="en-US"/>
          </a:p>
        </p:txBody>
      </p:sp>
    </p:spTree>
    <p:extLst>
      <p:ext uri="{BB962C8B-B14F-4D97-AF65-F5344CB8AC3E}">
        <p14:creationId xmlns:p14="http://schemas.microsoft.com/office/powerpoint/2010/main" val="2776668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6F462-FAF4-4DBC-BF4C-EF1AB35F03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BCA1B3-47D4-42A1-917C-1CADBF10ED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82730D-5E12-49A3-8A7B-961F731690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543627-BD2D-4EC8-95F2-6190AC59F0D8}"/>
              </a:ext>
            </a:extLst>
          </p:cNvPr>
          <p:cNvSpPr>
            <a:spLocks noGrp="1"/>
          </p:cNvSpPr>
          <p:nvPr>
            <p:ph type="dt" sz="half" idx="10"/>
          </p:nvPr>
        </p:nvSpPr>
        <p:spPr/>
        <p:txBody>
          <a:bodyPr/>
          <a:lstStyle/>
          <a:p>
            <a:fld id="{BE239D9B-C6F3-4200-859C-BDBA89B6BF09}" type="datetimeFigureOut">
              <a:rPr lang="en-US" smtClean="0"/>
              <a:t>3/11/2021</a:t>
            </a:fld>
            <a:endParaRPr lang="en-US"/>
          </a:p>
        </p:txBody>
      </p:sp>
      <p:sp>
        <p:nvSpPr>
          <p:cNvPr id="6" name="Footer Placeholder 5">
            <a:extLst>
              <a:ext uri="{FF2B5EF4-FFF2-40B4-BE49-F238E27FC236}">
                <a16:creationId xmlns:a16="http://schemas.microsoft.com/office/drawing/2014/main" id="{F4C9EB0E-680E-40AA-99F3-618EBE672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2800D5-4466-4005-9076-912BAB8DD240}"/>
              </a:ext>
            </a:extLst>
          </p:cNvPr>
          <p:cNvSpPr>
            <a:spLocks noGrp="1"/>
          </p:cNvSpPr>
          <p:nvPr>
            <p:ph type="sldNum" sz="quarter" idx="12"/>
          </p:nvPr>
        </p:nvSpPr>
        <p:spPr/>
        <p:txBody>
          <a:bodyPr/>
          <a:lstStyle/>
          <a:p>
            <a:fld id="{1BDB7EED-3D49-48D1-A2A6-EBEC6C21C912}" type="slidenum">
              <a:rPr lang="en-US" smtClean="0"/>
              <a:t>‹#›</a:t>
            </a:fld>
            <a:endParaRPr lang="en-US"/>
          </a:p>
        </p:txBody>
      </p:sp>
    </p:spTree>
    <p:extLst>
      <p:ext uri="{BB962C8B-B14F-4D97-AF65-F5344CB8AC3E}">
        <p14:creationId xmlns:p14="http://schemas.microsoft.com/office/powerpoint/2010/main" val="1642613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14932-3E5B-4E45-ACB8-5033C63933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F89039-1D2D-4AA7-93D1-DC152D1034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5E59AF-8FD1-4D48-903D-F18CC8C0B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3EC233-36CE-4037-9B5D-2DBF1E30700B}"/>
              </a:ext>
            </a:extLst>
          </p:cNvPr>
          <p:cNvSpPr>
            <a:spLocks noGrp="1"/>
          </p:cNvSpPr>
          <p:nvPr>
            <p:ph type="dt" sz="half" idx="10"/>
          </p:nvPr>
        </p:nvSpPr>
        <p:spPr/>
        <p:txBody>
          <a:bodyPr/>
          <a:lstStyle/>
          <a:p>
            <a:fld id="{BE239D9B-C6F3-4200-859C-BDBA89B6BF09}" type="datetimeFigureOut">
              <a:rPr lang="en-US" smtClean="0"/>
              <a:t>3/11/2021</a:t>
            </a:fld>
            <a:endParaRPr lang="en-US"/>
          </a:p>
        </p:txBody>
      </p:sp>
      <p:sp>
        <p:nvSpPr>
          <p:cNvPr id="6" name="Footer Placeholder 5">
            <a:extLst>
              <a:ext uri="{FF2B5EF4-FFF2-40B4-BE49-F238E27FC236}">
                <a16:creationId xmlns:a16="http://schemas.microsoft.com/office/drawing/2014/main" id="{F0F3F998-6738-4D5C-856C-A32B7A97F0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B39BE3-53CB-46A3-8205-B6F0C4DD1040}"/>
              </a:ext>
            </a:extLst>
          </p:cNvPr>
          <p:cNvSpPr>
            <a:spLocks noGrp="1"/>
          </p:cNvSpPr>
          <p:nvPr>
            <p:ph type="sldNum" sz="quarter" idx="12"/>
          </p:nvPr>
        </p:nvSpPr>
        <p:spPr/>
        <p:txBody>
          <a:bodyPr/>
          <a:lstStyle/>
          <a:p>
            <a:fld id="{1BDB7EED-3D49-48D1-A2A6-EBEC6C21C912}" type="slidenum">
              <a:rPr lang="en-US" smtClean="0"/>
              <a:t>‹#›</a:t>
            </a:fld>
            <a:endParaRPr lang="en-US"/>
          </a:p>
        </p:txBody>
      </p:sp>
    </p:spTree>
    <p:extLst>
      <p:ext uri="{BB962C8B-B14F-4D97-AF65-F5344CB8AC3E}">
        <p14:creationId xmlns:p14="http://schemas.microsoft.com/office/powerpoint/2010/main" val="6789767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D2982C-8320-4824-A50D-D44642B30314}"/>
              </a:ext>
            </a:extLst>
          </p:cNvPr>
          <p:cNvSpPr>
            <a:spLocks noGrp="1"/>
          </p:cNvSpPr>
          <p:nvPr>
            <p:ph type="title"/>
          </p:nvPr>
        </p:nvSpPr>
        <p:spPr>
          <a:xfrm>
            <a:off x="457200" y="18288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18CA429-6436-4C97-ABE8-A51A849F40CF}"/>
              </a:ext>
            </a:extLst>
          </p:cNvPr>
          <p:cNvSpPr>
            <a:spLocks noGrp="1"/>
          </p:cNvSpPr>
          <p:nvPr>
            <p:ph type="body" idx="1"/>
          </p:nvPr>
        </p:nvSpPr>
        <p:spPr>
          <a:xfrm>
            <a:off x="457200" y="1554480"/>
            <a:ext cx="11247120" cy="256480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A15CE5B-6A6B-4F5E-9525-17289F9111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39D9B-C6F3-4200-859C-BDBA89B6BF09}" type="datetimeFigureOut">
              <a:rPr lang="en-US" smtClean="0"/>
              <a:t>3/11/2021</a:t>
            </a:fld>
            <a:endParaRPr lang="en-US"/>
          </a:p>
        </p:txBody>
      </p:sp>
      <p:sp>
        <p:nvSpPr>
          <p:cNvPr id="5" name="Footer Placeholder 4">
            <a:extLst>
              <a:ext uri="{FF2B5EF4-FFF2-40B4-BE49-F238E27FC236}">
                <a16:creationId xmlns:a16="http://schemas.microsoft.com/office/drawing/2014/main" id="{4C53531F-CC93-4948-9027-4ED3705EC4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8613C0-C4F9-4797-9384-627E785F36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DB7EED-3D49-48D1-A2A6-EBEC6C21C912}" type="slidenum">
              <a:rPr lang="en-US" smtClean="0"/>
              <a:t>‹#›</a:t>
            </a:fld>
            <a:endParaRPr lang="en-US"/>
          </a:p>
        </p:txBody>
      </p:sp>
    </p:spTree>
    <p:extLst>
      <p:ext uri="{BB962C8B-B14F-4D97-AF65-F5344CB8AC3E}">
        <p14:creationId xmlns:p14="http://schemas.microsoft.com/office/powerpoint/2010/main" val="2590250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80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100000"/>
        </a:lnSpc>
        <a:spcBef>
          <a:spcPts val="0"/>
        </a:spcBef>
        <a:buFont typeface="Wingdings" panose="05000000000000000000" pitchFamily="2" charset="2"/>
        <a:buChar char="v"/>
        <a:defRPr sz="32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0"/>
        </a:spcBef>
        <a:buFont typeface="Wingdings" panose="05000000000000000000" pitchFamily="2" charset="2"/>
        <a:buChar char="v"/>
        <a:defRPr sz="2800" kern="1200">
          <a:solidFill>
            <a:schemeClr val="bg1"/>
          </a:solidFill>
          <a:latin typeface="Century Gothic" panose="020B0502020202020204" pitchFamily="34" charset="0"/>
          <a:ea typeface="+mn-ea"/>
          <a:cs typeface="+mn-cs"/>
        </a:defRPr>
      </a:lvl2pPr>
      <a:lvl3pPr marL="1143000" indent="-228600" algn="l" defTabSz="914400" rtl="0" eaLnBrk="1" latinLnBrk="0" hangingPunct="1">
        <a:lnSpc>
          <a:spcPct val="100000"/>
        </a:lnSpc>
        <a:spcBef>
          <a:spcPts val="0"/>
        </a:spcBef>
        <a:buFont typeface="Wingdings" panose="05000000000000000000" pitchFamily="2" charset="2"/>
        <a:buChar char="v"/>
        <a:defRPr sz="24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v"/>
        <a:defRPr sz="20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v"/>
        <a:defRPr sz="20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0FF048C-8D97-4C77-8D15-9367A74FFC79}" type="datetimeFigureOut">
              <a:rPr lang="en-US" smtClean="0"/>
              <a:t>3/11/2021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7CC4D11-3A66-4FA3-990C-74EC38F1E27D}" type="slidenum">
              <a:rPr lang="en-US" smtClean="0"/>
              <a:t>‹#›</a:t>
            </a:fld>
            <a:endParaRPr lang="en-US"/>
          </a:p>
        </p:txBody>
      </p:sp>
    </p:spTree>
    <p:extLst>
      <p:ext uri="{BB962C8B-B14F-4D97-AF65-F5344CB8AC3E}">
        <p14:creationId xmlns:p14="http://schemas.microsoft.com/office/powerpoint/2010/main" val="187263344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papers.ssrn.com/sol3/papers.cfm?abstract_id=2432092" TargetMode="External"/><Relationship Id="rId2" Type="http://schemas.openxmlformats.org/officeDocument/2006/relationships/hyperlink" Target="https://core.ac.uk/download/pdf/216917243.pdf" TargetMode="External"/><Relationship Id="rId1" Type="http://schemas.openxmlformats.org/officeDocument/2006/relationships/slideLayout" Target="../slideLayouts/slideLayout13.xml"/><Relationship Id="rId4" Type="http://schemas.openxmlformats.org/officeDocument/2006/relationships/hyperlink" Target="https://scholarship.law.wm.edu/cgi/viewcontent.cgi?article=3366&amp;context=wmlr"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5.xml"/><Relationship Id="rId1" Type="http://schemas.openxmlformats.org/officeDocument/2006/relationships/themeOverride" Target="../theme/themeOverride1.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90A1A-E89C-4DC7-8901-325EED5E0C13}"/>
              </a:ext>
            </a:extLst>
          </p:cNvPr>
          <p:cNvSpPr>
            <a:spLocks noGrp="1"/>
          </p:cNvSpPr>
          <p:nvPr>
            <p:ph type="ctrTitle"/>
          </p:nvPr>
        </p:nvSpPr>
        <p:spPr>
          <a:xfrm>
            <a:off x="504407" y="1108474"/>
            <a:ext cx="11183186" cy="3465097"/>
          </a:xfrm>
        </p:spPr>
        <p:txBody>
          <a:bodyPr>
            <a:normAutofit/>
          </a:bodyPr>
          <a:lstStyle/>
          <a:p>
            <a:r>
              <a:rPr lang="en-US" sz="5400" dirty="0"/>
              <a:t>Second Look = Second Chance: Reconsidering Lengthy &amp; Other Extreme Sentences</a:t>
            </a:r>
            <a:br>
              <a:rPr lang="en-US" sz="4400" dirty="0"/>
            </a:br>
            <a:r>
              <a:rPr lang="en-US" sz="3200" dirty="0"/>
              <a:t>  </a:t>
            </a:r>
            <a:br>
              <a:rPr lang="en-US" sz="4400" dirty="0"/>
            </a:br>
            <a:endParaRPr lang="en-US" sz="4400" dirty="0"/>
          </a:p>
        </p:txBody>
      </p:sp>
      <p:sp>
        <p:nvSpPr>
          <p:cNvPr id="3" name="Subtitle 2">
            <a:extLst>
              <a:ext uri="{FF2B5EF4-FFF2-40B4-BE49-F238E27FC236}">
                <a16:creationId xmlns:a16="http://schemas.microsoft.com/office/drawing/2014/main" id="{8D18B0A9-0AB6-47EA-9DD4-AC9DAE5F617E}"/>
              </a:ext>
            </a:extLst>
          </p:cNvPr>
          <p:cNvSpPr>
            <a:spLocks noGrp="1"/>
          </p:cNvSpPr>
          <p:nvPr>
            <p:ph type="subTitle" idx="1"/>
          </p:nvPr>
        </p:nvSpPr>
        <p:spPr>
          <a:xfrm>
            <a:off x="4542183" y="4557837"/>
            <a:ext cx="7274668" cy="2152915"/>
          </a:xfrm>
        </p:spPr>
        <p:txBody>
          <a:bodyPr>
            <a:normAutofit/>
          </a:bodyPr>
          <a:lstStyle/>
          <a:p>
            <a:pPr algn="r"/>
            <a:r>
              <a:rPr lang="en-US" sz="3200" dirty="0"/>
              <a:t>Featured Panelists:</a:t>
            </a:r>
          </a:p>
          <a:p>
            <a:pPr algn="r"/>
            <a:r>
              <a:rPr lang="en-US" sz="3200" dirty="0"/>
              <a:t>Nicole D. Porter, James Zeigler, Greg Newburn &amp; JaneAnne Murray</a:t>
            </a:r>
          </a:p>
        </p:txBody>
      </p:sp>
      <p:sp>
        <p:nvSpPr>
          <p:cNvPr id="4" name="TextBox 3">
            <a:extLst>
              <a:ext uri="{FF2B5EF4-FFF2-40B4-BE49-F238E27FC236}">
                <a16:creationId xmlns:a16="http://schemas.microsoft.com/office/drawing/2014/main" id="{CD1EE461-D1B4-3348-A696-EB9C7C877AA4}"/>
              </a:ext>
            </a:extLst>
          </p:cNvPr>
          <p:cNvSpPr txBox="1"/>
          <p:nvPr/>
        </p:nvSpPr>
        <p:spPr>
          <a:xfrm>
            <a:off x="9470571" y="643345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5269355"/>
      </p:ext>
    </p:extLst>
  </p:cSld>
  <p:clrMapOvr>
    <a:masterClrMapping/>
  </p:clrMapOvr>
  <p:transition spd="slow" advClick="0" advTm="4000">
    <p:comb/>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970A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1" y="834648"/>
            <a:ext cx="9726559" cy="1436603"/>
          </a:xfrm>
        </p:spPr>
        <p:txBody>
          <a:bodyPr>
            <a:normAutofit/>
          </a:bodyPr>
          <a:lstStyle/>
          <a:p>
            <a:r>
              <a:rPr lang="en-US" sz="4600" b="1" dirty="0">
                <a:solidFill>
                  <a:schemeClr val="accent3">
                    <a:lumMod val="75000"/>
                  </a:schemeClr>
                </a:solidFill>
                <a:latin typeface="Franklin Gothic Medium Cond" panose="020B0606030402020204" pitchFamily="34" charset="0"/>
              </a:rPr>
              <a:t>D.C. Code § 24-403.03</a:t>
            </a:r>
            <a:endParaRPr lang="en-US" sz="4600" dirty="0">
              <a:solidFill>
                <a:schemeClr val="accent3">
                  <a:lumMod val="75000"/>
                </a:schemeClr>
              </a:solidFill>
              <a:latin typeface="Franklin Gothic Medium Cond" panose="020B0606030402020204" pitchFamily="34" charset="0"/>
            </a:endParaRPr>
          </a:p>
        </p:txBody>
      </p:sp>
      <p:sp>
        <p:nvSpPr>
          <p:cNvPr id="3" name="Content Placeholder 2"/>
          <p:cNvSpPr>
            <a:spLocks noGrp="1"/>
          </p:cNvSpPr>
          <p:nvPr>
            <p:ph idx="1"/>
          </p:nvPr>
        </p:nvSpPr>
        <p:spPr>
          <a:xfrm>
            <a:off x="1373737" y="2655518"/>
            <a:ext cx="9569885" cy="3518147"/>
          </a:xfrm>
        </p:spPr>
        <p:txBody>
          <a:bodyPr>
            <a:normAutofit fontScale="92500" lnSpcReduction="10000"/>
          </a:bodyPr>
          <a:lstStyle/>
          <a:p>
            <a:pPr>
              <a:spcBef>
                <a:spcPts val="800"/>
              </a:spcBef>
              <a:spcAft>
                <a:spcPts val="0"/>
              </a:spcAft>
            </a:pPr>
            <a:r>
              <a:rPr lang="en-US" sz="2600" dirty="0">
                <a:solidFill>
                  <a:schemeClr val="bg1"/>
                </a:solidFill>
              </a:rPr>
              <a:t>Court must make two threshold findings in order to grant relief:</a:t>
            </a:r>
          </a:p>
          <a:p>
            <a:pPr lvl="1">
              <a:spcBef>
                <a:spcPts val="800"/>
              </a:spcBef>
              <a:spcAft>
                <a:spcPts val="0"/>
              </a:spcAft>
            </a:pPr>
            <a:r>
              <a:rPr lang="en-US" sz="2500" dirty="0">
                <a:solidFill>
                  <a:schemeClr val="bg1"/>
                </a:solidFill>
              </a:rPr>
              <a:t>that the defendant is not a danger to the safety of any person or the community and </a:t>
            </a:r>
          </a:p>
          <a:p>
            <a:pPr lvl="1">
              <a:spcBef>
                <a:spcPts val="800"/>
              </a:spcBef>
              <a:spcAft>
                <a:spcPts val="0"/>
              </a:spcAft>
            </a:pPr>
            <a:r>
              <a:rPr lang="en-US" sz="2500" dirty="0">
                <a:solidFill>
                  <a:schemeClr val="bg1"/>
                </a:solidFill>
              </a:rPr>
              <a:t>that the interests of justice warrant a sentence modification.</a:t>
            </a:r>
          </a:p>
          <a:p>
            <a:pPr>
              <a:spcBef>
                <a:spcPts val="800"/>
              </a:spcBef>
              <a:spcAft>
                <a:spcPts val="0"/>
              </a:spcAft>
            </a:pPr>
            <a:r>
              <a:rPr lang="en-US" sz="2600" dirty="0">
                <a:solidFill>
                  <a:schemeClr val="bg1"/>
                </a:solidFill>
              </a:rPr>
              <a:t>Statute lists factors for the Court to consider in making those findings</a:t>
            </a:r>
          </a:p>
          <a:p>
            <a:pPr lvl="1">
              <a:spcBef>
                <a:spcPts val="800"/>
              </a:spcBef>
              <a:spcAft>
                <a:spcPts val="0"/>
              </a:spcAft>
            </a:pPr>
            <a:r>
              <a:rPr lang="en-US" sz="2500" dirty="0">
                <a:solidFill>
                  <a:schemeClr val="bg1"/>
                </a:solidFill>
              </a:rPr>
              <a:t>Factors encompass client’s entire life, from childhood social history, circumstances surrounding the offense, client’s history while incarcerated</a:t>
            </a:r>
          </a:p>
          <a:p>
            <a:pPr>
              <a:spcBef>
                <a:spcPts val="800"/>
              </a:spcBef>
              <a:spcAft>
                <a:spcPts val="0"/>
              </a:spcAft>
            </a:pPr>
            <a:r>
              <a:rPr lang="en-US" sz="2600" dirty="0">
                <a:solidFill>
                  <a:schemeClr val="bg1"/>
                </a:solidFill>
              </a:rPr>
              <a:t>Does </a:t>
            </a:r>
            <a:r>
              <a:rPr lang="en-US" sz="2600" i="1" dirty="0">
                <a:solidFill>
                  <a:schemeClr val="bg1"/>
                </a:solidFill>
              </a:rPr>
              <a:t>not</a:t>
            </a:r>
            <a:r>
              <a:rPr lang="en-US" sz="2600" dirty="0">
                <a:solidFill>
                  <a:schemeClr val="bg1"/>
                </a:solidFill>
              </a:rPr>
              <a:t> require prosecutorial approval, and prosecutors almost always oppose these cases</a:t>
            </a:r>
          </a:p>
        </p:txBody>
      </p:sp>
    </p:spTree>
    <p:extLst>
      <p:ext uri="{BB962C8B-B14F-4D97-AF65-F5344CB8AC3E}">
        <p14:creationId xmlns:p14="http://schemas.microsoft.com/office/powerpoint/2010/main" val="929543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970A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5F0F6-AB64-46EB-8F61-9869EC657CB5}"/>
              </a:ext>
            </a:extLst>
          </p:cNvPr>
          <p:cNvSpPr>
            <a:spLocks noGrp="1"/>
          </p:cNvSpPr>
          <p:nvPr>
            <p:ph type="title"/>
          </p:nvPr>
        </p:nvSpPr>
        <p:spPr>
          <a:xfrm>
            <a:off x="1295402" y="904157"/>
            <a:ext cx="9601196" cy="1285874"/>
          </a:xfrm>
        </p:spPr>
        <p:txBody>
          <a:bodyPr>
            <a:normAutofit/>
          </a:bodyPr>
          <a:lstStyle/>
          <a:p>
            <a:r>
              <a:rPr lang="en-US" sz="4600" b="1" dirty="0">
                <a:solidFill>
                  <a:srgbClr val="297FD5">
                    <a:lumMod val="75000"/>
                  </a:srgbClr>
                </a:solidFill>
                <a:latin typeface="Franklin Gothic Medium" panose="020B0603020102020204" pitchFamily="34" charset="0"/>
              </a:rPr>
              <a:t>IRAA Practice Overview</a:t>
            </a:r>
            <a:endParaRPr lang="en-US" sz="4600" b="1" dirty="0"/>
          </a:p>
        </p:txBody>
      </p:sp>
      <p:sp>
        <p:nvSpPr>
          <p:cNvPr id="3" name="Content Placeholder 2">
            <a:extLst>
              <a:ext uri="{FF2B5EF4-FFF2-40B4-BE49-F238E27FC236}">
                <a16:creationId xmlns:a16="http://schemas.microsoft.com/office/drawing/2014/main" id="{A58A91D8-6A39-41F3-BABF-5210CB3DB955}"/>
              </a:ext>
            </a:extLst>
          </p:cNvPr>
          <p:cNvSpPr>
            <a:spLocks noGrp="1"/>
          </p:cNvSpPr>
          <p:nvPr>
            <p:ph idx="1"/>
          </p:nvPr>
        </p:nvSpPr>
        <p:spPr>
          <a:xfrm>
            <a:off x="2075448" y="2558475"/>
            <a:ext cx="8041103" cy="3707571"/>
          </a:xfrm>
        </p:spPr>
        <p:txBody>
          <a:bodyPr>
            <a:noAutofit/>
          </a:bodyPr>
          <a:lstStyle/>
          <a:p>
            <a:pPr>
              <a:spcBef>
                <a:spcPts val="800"/>
              </a:spcBef>
              <a:spcAft>
                <a:spcPts val="0"/>
              </a:spcAft>
            </a:pPr>
            <a:r>
              <a:rPr lang="en-US" dirty="0">
                <a:solidFill>
                  <a:schemeClr val="bg1"/>
                </a:solidFill>
              </a:rPr>
              <a:t>Right to counsel in these proceedings</a:t>
            </a:r>
          </a:p>
          <a:p>
            <a:pPr>
              <a:spcBef>
                <a:spcPts val="800"/>
              </a:spcBef>
              <a:spcAft>
                <a:spcPts val="0"/>
              </a:spcAft>
            </a:pPr>
            <a:r>
              <a:rPr lang="en-US" dirty="0">
                <a:solidFill>
                  <a:schemeClr val="bg1"/>
                </a:solidFill>
              </a:rPr>
              <a:t>Development of mitigation case/telling the client’s life story</a:t>
            </a:r>
          </a:p>
          <a:p>
            <a:pPr lvl="1">
              <a:spcBef>
                <a:spcPts val="800"/>
              </a:spcBef>
              <a:spcAft>
                <a:spcPts val="0"/>
              </a:spcAft>
            </a:pPr>
            <a:r>
              <a:rPr lang="en-US" sz="2400" dirty="0">
                <a:solidFill>
                  <a:schemeClr val="bg1"/>
                </a:solidFill>
              </a:rPr>
              <a:t>Records review</a:t>
            </a:r>
          </a:p>
          <a:p>
            <a:pPr lvl="1">
              <a:spcBef>
                <a:spcPts val="800"/>
              </a:spcBef>
              <a:spcAft>
                <a:spcPts val="0"/>
              </a:spcAft>
            </a:pPr>
            <a:r>
              <a:rPr lang="en-US" sz="2400" dirty="0">
                <a:solidFill>
                  <a:schemeClr val="bg1"/>
                </a:solidFill>
              </a:rPr>
              <a:t>Mitigation specialist/other experts</a:t>
            </a:r>
          </a:p>
          <a:p>
            <a:pPr lvl="1">
              <a:spcBef>
                <a:spcPts val="800"/>
              </a:spcBef>
              <a:spcAft>
                <a:spcPts val="0"/>
              </a:spcAft>
            </a:pPr>
            <a:r>
              <a:rPr lang="en-US" sz="2400" dirty="0">
                <a:solidFill>
                  <a:schemeClr val="bg1"/>
                </a:solidFill>
              </a:rPr>
              <a:t>Reentry plan</a:t>
            </a:r>
          </a:p>
          <a:p>
            <a:pPr>
              <a:spcBef>
                <a:spcPts val="800"/>
              </a:spcBef>
              <a:spcAft>
                <a:spcPts val="0"/>
              </a:spcAft>
            </a:pPr>
            <a:r>
              <a:rPr lang="en-US" dirty="0">
                <a:solidFill>
                  <a:schemeClr val="bg1"/>
                </a:solidFill>
              </a:rPr>
              <a:t>Drafting a petition laying out comprehensive mitigation narrative and case for release</a:t>
            </a:r>
          </a:p>
          <a:p>
            <a:pPr>
              <a:spcBef>
                <a:spcPts val="800"/>
              </a:spcBef>
              <a:spcAft>
                <a:spcPts val="0"/>
              </a:spcAft>
            </a:pPr>
            <a:r>
              <a:rPr lang="en-US" dirty="0">
                <a:solidFill>
                  <a:schemeClr val="bg1"/>
                </a:solidFill>
              </a:rPr>
              <a:t>Evidentiary Hearing</a:t>
            </a:r>
          </a:p>
        </p:txBody>
      </p:sp>
    </p:spTree>
    <p:extLst>
      <p:ext uri="{BB962C8B-B14F-4D97-AF65-F5344CB8AC3E}">
        <p14:creationId xmlns:p14="http://schemas.microsoft.com/office/powerpoint/2010/main" val="893013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970A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1" y="834648"/>
            <a:ext cx="9726559" cy="1436603"/>
          </a:xfrm>
        </p:spPr>
        <p:txBody>
          <a:bodyPr>
            <a:normAutofit/>
          </a:bodyPr>
          <a:lstStyle/>
          <a:p>
            <a:r>
              <a:rPr lang="en-US" sz="4600" b="1" dirty="0">
                <a:solidFill>
                  <a:schemeClr val="accent3">
                    <a:lumMod val="75000"/>
                  </a:schemeClr>
                </a:solidFill>
                <a:latin typeface="Franklin Gothic Medium Cond" panose="020B0606030402020204" pitchFamily="34" charset="0"/>
              </a:rPr>
              <a:t>Success under IRAA so far</a:t>
            </a:r>
            <a:endParaRPr lang="en-US" sz="4600" dirty="0">
              <a:solidFill>
                <a:schemeClr val="accent3">
                  <a:lumMod val="75000"/>
                </a:schemeClr>
              </a:solidFill>
              <a:latin typeface="Franklin Gothic Medium Cond" panose="020B0606030402020204" pitchFamily="34" charset="0"/>
            </a:endParaRPr>
          </a:p>
        </p:txBody>
      </p:sp>
      <p:sp>
        <p:nvSpPr>
          <p:cNvPr id="3" name="Content Placeholder 2"/>
          <p:cNvSpPr>
            <a:spLocks noGrp="1"/>
          </p:cNvSpPr>
          <p:nvPr>
            <p:ph idx="1"/>
          </p:nvPr>
        </p:nvSpPr>
        <p:spPr>
          <a:xfrm>
            <a:off x="1295401" y="2820200"/>
            <a:ext cx="9601196" cy="2897207"/>
          </a:xfrm>
        </p:spPr>
        <p:txBody>
          <a:bodyPr>
            <a:normAutofit/>
          </a:bodyPr>
          <a:lstStyle/>
          <a:p>
            <a:pPr>
              <a:spcBef>
                <a:spcPts val="800"/>
              </a:spcBef>
              <a:spcAft>
                <a:spcPts val="0"/>
              </a:spcAft>
            </a:pPr>
            <a:r>
              <a:rPr lang="en-US" sz="2600" dirty="0">
                <a:solidFill>
                  <a:schemeClr val="bg1"/>
                </a:solidFill>
              </a:rPr>
              <a:t>Approximately 60 people released and approximately 10 denials</a:t>
            </a:r>
          </a:p>
          <a:p>
            <a:pPr>
              <a:spcBef>
                <a:spcPts val="800"/>
              </a:spcBef>
              <a:spcAft>
                <a:spcPts val="0"/>
              </a:spcAft>
            </a:pPr>
            <a:r>
              <a:rPr lang="en-US" sz="2600" dirty="0">
                <a:solidFill>
                  <a:schemeClr val="bg1"/>
                </a:solidFill>
              </a:rPr>
              <a:t>Denials have been largely based on poor disciplinary histories while incarcerated, not on the underlying offense or other more subjective factors commonly seen in parole hearings (acceptance of responsibility, remorse, etc.)</a:t>
            </a:r>
          </a:p>
          <a:p>
            <a:pPr>
              <a:spcBef>
                <a:spcPts val="800"/>
              </a:spcBef>
              <a:spcAft>
                <a:spcPts val="0"/>
              </a:spcAft>
            </a:pPr>
            <a:r>
              <a:rPr lang="en-US" sz="2600" dirty="0">
                <a:solidFill>
                  <a:schemeClr val="bg1"/>
                </a:solidFill>
              </a:rPr>
              <a:t>Successes have almost all been over government opposition </a:t>
            </a:r>
            <a:endParaRPr lang="en-US" sz="2000" dirty="0">
              <a:solidFill>
                <a:schemeClr val="bg1"/>
              </a:solidFill>
            </a:endParaRPr>
          </a:p>
        </p:txBody>
      </p:sp>
    </p:spTree>
    <p:extLst>
      <p:ext uri="{BB962C8B-B14F-4D97-AF65-F5344CB8AC3E}">
        <p14:creationId xmlns:p14="http://schemas.microsoft.com/office/powerpoint/2010/main" val="3517286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970A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1" y="834648"/>
            <a:ext cx="9726559" cy="1436603"/>
          </a:xfrm>
        </p:spPr>
        <p:txBody>
          <a:bodyPr>
            <a:normAutofit/>
          </a:bodyPr>
          <a:lstStyle/>
          <a:p>
            <a:r>
              <a:rPr lang="en-US" b="1" dirty="0">
                <a:solidFill>
                  <a:schemeClr val="accent3">
                    <a:lumMod val="75000"/>
                  </a:schemeClr>
                </a:solidFill>
                <a:latin typeface="Franklin Gothic Medium Cond" panose="020B0606030402020204" pitchFamily="34" charset="0"/>
              </a:rPr>
              <a:t>The Second Look Amendment Act (IRAA 3.0)</a:t>
            </a:r>
            <a:endParaRPr lang="en-US" dirty="0">
              <a:solidFill>
                <a:schemeClr val="accent3">
                  <a:lumMod val="75000"/>
                </a:schemeClr>
              </a:solidFill>
              <a:latin typeface="Franklin Gothic Medium Cond" panose="020B0606030402020204" pitchFamily="34" charset="0"/>
            </a:endParaRPr>
          </a:p>
        </p:txBody>
      </p:sp>
      <p:sp>
        <p:nvSpPr>
          <p:cNvPr id="3" name="Content Placeholder 2"/>
          <p:cNvSpPr>
            <a:spLocks noGrp="1"/>
          </p:cNvSpPr>
          <p:nvPr>
            <p:ph idx="1"/>
          </p:nvPr>
        </p:nvSpPr>
        <p:spPr>
          <a:xfrm>
            <a:off x="1897380" y="2760385"/>
            <a:ext cx="8397239" cy="3262967"/>
          </a:xfrm>
        </p:spPr>
        <p:txBody>
          <a:bodyPr>
            <a:normAutofit lnSpcReduction="10000"/>
          </a:bodyPr>
          <a:lstStyle/>
          <a:p>
            <a:pPr>
              <a:spcBef>
                <a:spcPts val="800"/>
              </a:spcBef>
              <a:spcAft>
                <a:spcPts val="0"/>
              </a:spcAft>
            </a:pPr>
            <a:r>
              <a:rPr lang="en-US" sz="2600" dirty="0">
                <a:solidFill>
                  <a:schemeClr val="bg1"/>
                </a:solidFill>
              </a:rPr>
              <a:t>Will expand eligibility under IRAA to those who committed their offenses before age 25</a:t>
            </a:r>
          </a:p>
          <a:p>
            <a:pPr>
              <a:spcBef>
                <a:spcPts val="800"/>
              </a:spcBef>
              <a:spcAft>
                <a:spcPts val="0"/>
              </a:spcAft>
            </a:pPr>
            <a:r>
              <a:rPr lang="en-US" sz="2600" dirty="0">
                <a:solidFill>
                  <a:schemeClr val="bg1"/>
                </a:solidFill>
              </a:rPr>
              <a:t>Passed by the D.C. Council in December, signed by the Mayor on January 13, expected to become law in May</a:t>
            </a:r>
          </a:p>
          <a:p>
            <a:pPr>
              <a:spcBef>
                <a:spcPts val="800"/>
              </a:spcBef>
              <a:spcAft>
                <a:spcPts val="0"/>
              </a:spcAft>
            </a:pPr>
            <a:r>
              <a:rPr lang="en-US" sz="2600" dirty="0">
                <a:solidFill>
                  <a:schemeClr val="bg1"/>
                </a:solidFill>
              </a:rPr>
              <a:t>Will create the broadest and most impact sentence review mechanism in the country, making an estimated 600 people sentenced for serious offenses immediately eligible for resentencing and release</a:t>
            </a:r>
            <a:endParaRPr lang="en-US" dirty="0">
              <a:solidFill>
                <a:schemeClr val="bg1"/>
              </a:solidFill>
            </a:endParaRPr>
          </a:p>
        </p:txBody>
      </p:sp>
    </p:spTree>
    <p:extLst>
      <p:ext uri="{BB962C8B-B14F-4D97-AF65-F5344CB8AC3E}">
        <p14:creationId xmlns:p14="http://schemas.microsoft.com/office/powerpoint/2010/main" val="2715958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295DA15C-5BB0-024F-9594-0E0F3FF96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828" r="15828"/>
          <a:stretch/>
        </p:blipFill>
        <p:spPr bwMode="auto">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noFill/>
          <a:effectLst>
            <a:outerShdw blurRad="381000" dist="1524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85F073C-654C-4F44-A5C9-B2559E65694A}"/>
              </a:ext>
            </a:extLst>
          </p:cNvPr>
          <p:cNvSpPr txBox="1">
            <a:spLocks/>
          </p:cNvSpPr>
          <p:nvPr/>
        </p:nvSpPr>
        <p:spPr>
          <a:xfrm>
            <a:off x="6452377" y="429162"/>
            <a:ext cx="5413375" cy="423407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Century Gothic" panose="020B0502020202020204" pitchFamily="34" charset="0"/>
                <a:ea typeface="+mj-ea"/>
                <a:cs typeface="+mj-cs"/>
              </a:defRPr>
            </a:lvl1pPr>
          </a:lstStyle>
          <a:p>
            <a:r>
              <a:rPr lang="en-US" sz="5000" b="1" dirty="0"/>
              <a:t>Part 3: </a:t>
            </a:r>
            <a:r>
              <a:rPr lang="en-US" sz="5000" dirty="0"/>
              <a:t>Theoretical and Practical Objections to Second Look Sentencing</a:t>
            </a:r>
          </a:p>
        </p:txBody>
      </p:sp>
      <p:sp>
        <p:nvSpPr>
          <p:cNvPr id="12" name="Subtitle 2">
            <a:extLst>
              <a:ext uri="{FF2B5EF4-FFF2-40B4-BE49-F238E27FC236}">
                <a16:creationId xmlns:a16="http://schemas.microsoft.com/office/drawing/2014/main" id="{CBE956DC-ED19-4708-8CF3-417A6B02C570}"/>
              </a:ext>
            </a:extLst>
          </p:cNvPr>
          <p:cNvSpPr>
            <a:spLocks noGrp="1"/>
          </p:cNvSpPr>
          <p:nvPr>
            <p:ph type="subTitle" idx="1"/>
          </p:nvPr>
        </p:nvSpPr>
        <p:spPr>
          <a:xfrm>
            <a:off x="6452377" y="4859623"/>
            <a:ext cx="5413375" cy="2167342"/>
          </a:xfrm>
        </p:spPr>
        <p:txBody>
          <a:bodyPr>
            <a:noAutofit/>
          </a:bodyPr>
          <a:lstStyle/>
          <a:p>
            <a:r>
              <a:rPr lang="en-US" sz="2900" dirty="0">
                <a:solidFill>
                  <a:schemeClr val="bg1"/>
                </a:solidFill>
              </a:rPr>
              <a:t>Greg Newburg</a:t>
            </a:r>
          </a:p>
          <a:p>
            <a:r>
              <a:rPr lang="en-US" sz="2900" i="1" dirty="0"/>
              <a:t>Director of State Policy – Florida at FAMM</a:t>
            </a:r>
          </a:p>
        </p:txBody>
      </p:sp>
    </p:spTree>
    <p:extLst>
      <p:ext uri="{BB962C8B-B14F-4D97-AF65-F5344CB8AC3E}">
        <p14:creationId xmlns:p14="http://schemas.microsoft.com/office/powerpoint/2010/main" val="1006187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970A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500" b="1" dirty="0">
                <a:solidFill>
                  <a:schemeClr val="accent3">
                    <a:lumMod val="75000"/>
                  </a:schemeClr>
                </a:solidFill>
                <a:latin typeface="Franklin Gothic Medium Cond" panose="020B0606030402020204" pitchFamily="34" charset="0"/>
              </a:rPr>
              <a:t>Theoretical and Practical Objections</a:t>
            </a:r>
            <a:r>
              <a:rPr lang="en-US" sz="4500" dirty="0">
                <a:solidFill>
                  <a:schemeClr val="bg1"/>
                </a:solidFill>
                <a:latin typeface="Franklin Gothic Medium" panose="020B0603020102020204" pitchFamily="34" charset="0"/>
              </a:rPr>
              <a:t>	</a:t>
            </a:r>
          </a:p>
        </p:txBody>
      </p:sp>
      <p:sp>
        <p:nvSpPr>
          <p:cNvPr id="3" name="Content Placeholder 2"/>
          <p:cNvSpPr>
            <a:spLocks noGrp="1"/>
          </p:cNvSpPr>
          <p:nvPr>
            <p:ph sz="half" idx="1"/>
          </p:nvPr>
        </p:nvSpPr>
        <p:spPr>
          <a:xfrm>
            <a:off x="1292353" y="2916938"/>
            <a:ext cx="4718304" cy="3310128"/>
          </a:xfrm>
        </p:spPr>
        <p:txBody>
          <a:bodyPr/>
          <a:lstStyle/>
          <a:p>
            <a:r>
              <a:rPr lang="en-US" sz="2800" dirty="0">
                <a:solidFill>
                  <a:schemeClr val="bg1"/>
                </a:solidFill>
              </a:rPr>
              <a:t>Theoretical Objections</a:t>
            </a:r>
          </a:p>
          <a:p>
            <a:pPr lvl="1"/>
            <a:r>
              <a:rPr lang="en-US" sz="2400" dirty="0">
                <a:solidFill>
                  <a:schemeClr val="bg1"/>
                </a:solidFill>
              </a:rPr>
              <a:t>Finality</a:t>
            </a:r>
          </a:p>
          <a:p>
            <a:pPr lvl="1"/>
            <a:r>
              <a:rPr lang="en-US" sz="2400" dirty="0">
                <a:solidFill>
                  <a:schemeClr val="bg1"/>
                </a:solidFill>
              </a:rPr>
              <a:t>Separation of powers</a:t>
            </a:r>
          </a:p>
        </p:txBody>
      </p:sp>
      <p:sp>
        <p:nvSpPr>
          <p:cNvPr id="4" name="Content Placeholder 3"/>
          <p:cNvSpPr>
            <a:spLocks noGrp="1"/>
          </p:cNvSpPr>
          <p:nvPr>
            <p:ph sz="half" idx="2"/>
          </p:nvPr>
        </p:nvSpPr>
        <p:spPr>
          <a:xfrm>
            <a:off x="6181345" y="2916938"/>
            <a:ext cx="4718304" cy="3310128"/>
          </a:xfrm>
        </p:spPr>
        <p:txBody>
          <a:bodyPr/>
          <a:lstStyle/>
          <a:p>
            <a:r>
              <a:rPr lang="en-US" sz="2800" dirty="0">
                <a:solidFill>
                  <a:schemeClr val="bg1"/>
                </a:solidFill>
              </a:rPr>
              <a:t>Practical Objections </a:t>
            </a:r>
          </a:p>
          <a:p>
            <a:pPr lvl="1"/>
            <a:r>
              <a:rPr lang="en-US" sz="2400" dirty="0">
                <a:solidFill>
                  <a:schemeClr val="bg1"/>
                </a:solidFill>
              </a:rPr>
              <a:t>Overloaded courts</a:t>
            </a:r>
          </a:p>
          <a:p>
            <a:pPr lvl="1"/>
            <a:r>
              <a:rPr lang="en-US" sz="2400" dirty="0">
                <a:solidFill>
                  <a:schemeClr val="bg1"/>
                </a:solidFill>
              </a:rPr>
              <a:t>Are judges the right people to modify sentences?</a:t>
            </a:r>
          </a:p>
          <a:p>
            <a:pPr lvl="1"/>
            <a:r>
              <a:rPr lang="en-US" sz="2400" dirty="0">
                <a:solidFill>
                  <a:schemeClr val="bg1"/>
                </a:solidFill>
              </a:rPr>
              <a:t>Effect on victims </a:t>
            </a:r>
          </a:p>
        </p:txBody>
      </p:sp>
    </p:spTree>
    <p:extLst>
      <p:ext uri="{BB962C8B-B14F-4D97-AF65-F5344CB8AC3E}">
        <p14:creationId xmlns:p14="http://schemas.microsoft.com/office/powerpoint/2010/main" val="2731871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970A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600" b="1" dirty="0">
                <a:solidFill>
                  <a:schemeClr val="accent3">
                    <a:lumMod val="75000"/>
                  </a:schemeClr>
                </a:solidFill>
                <a:latin typeface="Franklin Gothic Medium Cond" panose="020B0606030402020204" pitchFamily="34" charset="0"/>
              </a:rPr>
              <a:t>Theoretical Objection 1: “Finality”</a:t>
            </a:r>
          </a:p>
        </p:txBody>
      </p:sp>
      <p:sp>
        <p:nvSpPr>
          <p:cNvPr id="3" name="Content Placeholder 2"/>
          <p:cNvSpPr>
            <a:spLocks noGrp="1"/>
          </p:cNvSpPr>
          <p:nvPr>
            <p:ph idx="1"/>
          </p:nvPr>
        </p:nvSpPr>
        <p:spPr>
          <a:xfrm>
            <a:off x="1295402" y="3076696"/>
            <a:ext cx="8503117" cy="2525207"/>
          </a:xfrm>
        </p:spPr>
        <p:txBody>
          <a:bodyPr>
            <a:normAutofit/>
          </a:bodyPr>
          <a:lstStyle/>
          <a:p>
            <a:r>
              <a:rPr lang="en-US" sz="2900" dirty="0">
                <a:solidFill>
                  <a:schemeClr val="bg1"/>
                </a:solidFill>
              </a:rPr>
              <a:t>What is finality?</a:t>
            </a:r>
          </a:p>
          <a:p>
            <a:r>
              <a:rPr lang="en-US" sz="2900" dirty="0">
                <a:solidFill>
                  <a:schemeClr val="bg1"/>
                </a:solidFill>
              </a:rPr>
              <a:t>Why do some say second look undermines finality?</a:t>
            </a:r>
          </a:p>
          <a:p>
            <a:r>
              <a:rPr lang="en-US" sz="2900" dirty="0">
                <a:solidFill>
                  <a:schemeClr val="bg1"/>
                </a:solidFill>
              </a:rPr>
              <a:t>Finality of convictions v. finality in sentencing</a:t>
            </a:r>
          </a:p>
          <a:p>
            <a:pPr lvl="1"/>
            <a:endParaRPr lang="nb-NO" sz="2900" dirty="0">
              <a:solidFill>
                <a:schemeClr val="bg1"/>
              </a:solidFill>
            </a:endParaRPr>
          </a:p>
          <a:p>
            <a:endParaRPr lang="en-US" sz="2900" dirty="0">
              <a:solidFill>
                <a:schemeClr val="bg1"/>
              </a:solidFill>
            </a:endParaRPr>
          </a:p>
        </p:txBody>
      </p:sp>
    </p:spTree>
    <p:extLst>
      <p:ext uri="{BB962C8B-B14F-4D97-AF65-F5344CB8AC3E}">
        <p14:creationId xmlns:p14="http://schemas.microsoft.com/office/powerpoint/2010/main" val="1055347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970A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3">
                    <a:lumMod val="75000"/>
                  </a:schemeClr>
                </a:solidFill>
                <a:latin typeface="Franklin Gothic Medium Cond" panose="020B0606030402020204" pitchFamily="34" charset="0"/>
              </a:rPr>
              <a:t>Theoretical Objection 2: Separation of Powers</a:t>
            </a:r>
          </a:p>
        </p:txBody>
      </p:sp>
      <p:sp>
        <p:nvSpPr>
          <p:cNvPr id="3" name="Content Placeholder 2"/>
          <p:cNvSpPr>
            <a:spLocks noGrp="1"/>
          </p:cNvSpPr>
          <p:nvPr>
            <p:ph idx="1"/>
          </p:nvPr>
        </p:nvSpPr>
        <p:spPr>
          <a:xfrm>
            <a:off x="1295402" y="2465492"/>
            <a:ext cx="9601196" cy="3795742"/>
          </a:xfrm>
        </p:spPr>
        <p:txBody>
          <a:bodyPr>
            <a:normAutofit fontScale="77500" lnSpcReduction="20000"/>
          </a:bodyPr>
          <a:lstStyle/>
          <a:p>
            <a:pPr marL="0" indent="0" algn="ctr">
              <a:spcBef>
                <a:spcPts val="500"/>
              </a:spcBef>
              <a:spcAft>
                <a:spcPts val="0"/>
              </a:spcAft>
              <a:buNone/>
            </a:pPr>
            <a:r>
              <a:rPr lang="en-US" sz="2700" b="1" dirty="0">
                <a:solidFill>
                  <a:schemeClr val="bg1"/>
                </a:solidFill>
              </a:rPr>
              <a:t>Second Look sentencing interferes with an exclusive executive commutation power</a:t>
            </a:r>
          </a:p>
          <a:p>
            <a:pPr>
              <a:spcBef>
                <a:spcPts val="500"/>
              </a:spcBef>
              <a:spcAft>
                <a:spcPts val="0"/>
              </a:spcAft>
            </a:pPr>
            <a:r>
              <a:rPr lang="en-US" sz="2700" dirty="0">
                <a:solidFill>
                  <a:schemeClr val="bg1"/>
                </a:solidFill>
              </a:rPr>
              <a:t>Legislative prerogative to define crimes and sentences v. executive power to commute sentences/grant pardons</a:t>
            </a:r>
          </a:p>
          <a:p>
            <a:pPr>
              <a:spcBef>
                <a:spcPts val="500"/>
              </a:spcBef>
              <a:spcAft>
                <a:spcPts val="0"/>
              </a:spcAft>
            </a:pPr>
            <a:r>
              <a:rPr lang="en-US" sz="2700" dirty="0">
                <a:solidFill>
                  <a:schemeClr val="bg1"/>
                </a:solidFill>
              </a:rPr>
              <a:t>Federal</a:t>
            </a:r>
          </a:p>
          <a:p>
            <a:pPr lvl="1">
              <a:spcBef>
                <a:spcPts val="500"/>
              </a:spcBef>
              <a:spcAft>
                <a:spcPts val="0"/>
              </a:spcAft>
            </a:pPr>
            <a:r>
              <a:rPr lang="en-US" sz="2300" dirty="0">
                <a:solidFill>
                  <a:schemeClr val="bg1"/>
                </a:solidFill>
              </a:rPr>
              <a:t>United States v. Benz, 282 U.S. 304 (1931)</a:t>
            </a:r>
          </a:p>
          <a:p>
            <a:pPr lvl="1">
              <a:spcBef>
                <a:spcPts val="500"/>
              </a:spcBef>
              <a:spcAft>
                <a:spcPts val="0"/>
              </a:spcAft>
            </a:pPr>
            <a:r>
              <a:rPr lang="en-US" sz="2300" dirty="0">
                <a:solidFill>
                  <a:schemeClr val="bg1"/>
                </a:solidFill>
              </a:rPr>
              <a:t>“Drugs Minus Two”</a:t>
            </a:r>
          </a:p>
          <a:p>
            <a:pPr lvl="1">
              <a:spcBef>
                <a:spcPts val="500"/>
              </a:spcBef>
              <a:spcAft>
                <a:spcPts val="0"/>
              </a:spcAft>
            </a:pPr>
            <a:r>
              <a:rPr lang="en-US" sz="2300" dirty="0">
                <a:solidFill>
                  <a:schemeClr val="bg1"/>
                </a:solidFill>
              </a:rPr>
              <a:t>First Step Act</a:t>
            </a:r>
          </a:p>
          <a:p>
            <a:pPr>
              <a:spcBef>
                <a:spcPts val="500"/>
              </a:spcBef>
              <a:spcAft>
                <a:spcPts val="0"/>
              </a:spcAft>
            </a:pPr>
            <a:r>
              <a:rPr lang="en-US" sz="2700" dirty="0">
                <a:solidFill>
                  <a:schemeClr val="bg1"/>
                </a:solidFill>
              </a:rPr>
              <a:t>States</a:t>
            </a:r>
          </a:p>
          <a:p>
            <a:pPr lvl="1">
              <a:spcBef>
                <a:spcPts val="500"/>
              </a:spcBef>
              <a:spcAft>
                <a:spcPts val="0"/>
              </a:spcAft>
            </a:pPr>
            <a:r>
              <a:rPr lang="en-US" sz="2100" dirty="0">
                <a:solidFill>
                  <a:schemeClr val="bg1"/>
                </a:solidFill>
              </a:rPr>
              <a:t>Maryland </a:t>
            </a:r>
          </a:p>
          <a:p>
            <a:pPr lvl="1">
              <a:spcBef>
                <a:spcPts val="500"/>
              </a:spcBef>
              <a:spcAft>
                <a:spcPts val="0"/>
              </a:spcAft>
            </a:pPr>
            <a:r>
              <a:rPr lang="en-US" sz="2100" dirty="0">
                <a:solidFill>
                  <a:schemeClr val="bg1"/>
                </a:solidFill>
              </a:rPr>
              <a:t>Louisiana - State ex rel. </a:t>
            </a:r>
            <a:r>
              <a:rPr lang="en-US" sz="2100" dirty="0" err="1">
                <a:solidFill>
                  <a:schemeClr val="bg1"/>
                </a:solidFill>
              </a:rPr>
              <a:t>Esteen</a:t>
            </a:r>
            <a:r>
              <a:rPr lang="en-US" sz="2100" dirty="0">
                <a:solidFill>
                  <a:schemeClr val="bg1"/>
                </a:solidFill>
              </a:rPr>
              <a:t> v. La., 239 So. 3d 233 (2018)</a:t>
            </a:r>
          </a:p>
          <a:p>
            <a:pPr lvl="1">
              <a:spcBef>
                <a:spcPts val="500"/>
              </a:spcBef>
              <a:spcAft>
                <a:spcPts val="0"/>
              </a:spcAft>
            </a:pPr>
            <a:r>
              <a:rPr lang="en-US" sz="2100" dirty="0">
                <a:solidFill>
                  <a:schemeClr val="bg1"/>
                </a:solidFill>
              </a:rPr>
              <a:t>North Carolina - In Re Briggs, 47 S.E. 403 (N.C. 1904); State v. Blalock, 61 N.C. 242 </a:t>
            </a:r>
          </a:p>
          <a:p>
            <a:pPr lvl="1">
              <a:spcBef>
                <a:spcPts val="500"/>
              </a:spcBef>
              <a:spcAft>
                <a:spcPts val="0"/>
              </a:spcAft>
            </a:pPr>
            <a:r>
              <a:rPr lang="en-US" sz="2100" dirty="0">
                <a:solidFill>
                  <a:schemeClr val="bg1"/>
                </a:solidFill>
              </a:rPr>
              <a:t>Colorado – People v. Smith, 536 P.2d 820 (Col. 1975)</a:t>
            </a:r>
          </a:p>
          <a:p>
            <a:pPr>
              <a:spcBef>
                <a:spcPts val="500"/>
              </a:spcBef>
              <a:spcAft>
                <a:spcPts val="0"/>
              </a:spcAft>
            </a:pPr>
            <a:r>
              <a:rPr lang="en-US" sz="2700" dirty="0">
                <a:solidFill>
                  <a:schemeClr val="bg1"/>
                </a:solidFill>
              </a:rPr>
              <a:t>“Shared decision-making legislation”</a:t>
            </a:r>
          </a:p>
        </p:txBody>
      </p:sp>
    </p:spTree>
    <p:extLst>
      <p:ext uri="{BB962C8B-B14F-4D97-AF65-F5344CB8AC3E}">
        <p14:creationId xmlns:p14="http://schemas.microsoft.com/office/powerpoint/2010/main" val="4127855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970A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2337" y="982132"/>
            <a:ext cx="10107325" cy="1303867"/>
          </a:xfrm>
        </p:spPr>
        <p:txBody>
          <a:bodyPr>
            <a:noAutofit/>
          </a:bodyPr>
          <a:lstStyle/>
          <a:p>
            <a:pPr algn="ctr"/>
            <a:r>
              <a:rPr lang="en-US" sz="4600" b="1" dirty="0">
                <a:solidFill>
                  <a:schemeClr val="accent3">
                    <a:lumMod val="75000"/>
                  </a:schemeClr>
                </a:solidFill>
                <a:latin typeface="Franklin Gothic Medium Cond" panose="020B0606030402020204" pitchFamily="34" charset="0"/>
              </a:rPr>
              <a:t>Practical Objection 1: Administrative Capacity </a:t>
            </a:r>
          </a:p>
        </p:txBody>
      </p:sp>
      <p:sp>
        <p:nvSpPr>
          <p:cNvPr id="3" name="Content Placeholder 2"/>
          <p:cNvSpPr>
            <a:spLocks noGrp="1"/>
          </p:cNvSpPr>
          <p:nvPr>
            <p:ph idx="1"/>
          </p:nvPr>
        </p:nvSpPr>
        <p:spPr>
          <a:xfrm>
            <a:off x="980660" y="2696079"/>
            <a:ext cx="10230678" cy="3318936"/>
          </a:xfrm>
        </p:spPr>
        <p:txBody>
          <a:bodyPr>
            <a:normAutofit fontScale="85000" lnSpcReduction="10000"/>
          </a:bodyPr>
          <a:lstStyle/>
          <a:p>
            <a:r>
              <a:rPr lang="en-US" sz="3200" dirty="0">
                <a:solidFill>
                  <a:schemeClr val="bg1"/>
                </a:solidFill>
              </a:rPr>
              <a:t>Will courts be overwhelmed by resentencing motions, many of them frivolous?</a:t>
            </a:r>
          </a:p>
          <a:p>
            <a:pPr lvl="1"/>
            <a:r>
              <a:rPr lang="en-US" sz="2800" dirty="0">
                <a:solidFill>
                  <a:schemeClr val="bg1"/>
                </a:solidFill>
              </a:rPr>
              <a:t>States can outline specific eligibility criteria</a:t>
            </a:r>
          </a:p>
          <a:p>
            <a:pPr lvl="1"/>
            <a:r>
              <a:rPr lang="en-US" sz="2800" dirty="0">
                <a:solidFill>
                  <a:schemeClr val="bg1"/>
                </a:solidFill>
              </a:rPr>
              <a:t>Courts already receive pro se filings</a:t>
            </a:r>
          </a:p>
          <a:p>
            <a:pPr lvl="1"/>
            <a:r>
              <a:rPr lang="en-US" sz="2800" dirty="0">
                <a:solidFill>
                  <a:schemeClr val="bg1"/>
                </a:solidFill>
              </a:rPr>
              <a:t>States that have undertaken sentence modification haven’t seen this outcome</a:t>
            </a:r>
          </a:p>
          <a:p>
            <a:pPr lvl="1"/>
            <a:r>
              <a:rPr lang="en-US" sz="2800" dirty="0">
                <a:solidFill>
                  <a:schemeClr val="bg1"/>
                </a:solidFill>
              </a:rPr>
              <a:t>Courts could deny without a hearing</a:t>
            </a:r>
          </a:p>
          <a:p>
            <a:pPr lvl="1"/>
            <a:r>
              <a:rPr lang="en-US" sz="2800" dirty="0">
                <a:solidFill>
                  <a:schemeClr val="bg1"/>
                </a:solidFill>
              </a:rPr>
              <a:t>Temporary increased court workload vs. chronic prison overload</a:t>
            </a:r>
          </a:p>
        </p:txBody>
      </p:sp>
    </p:spTree>
    <p:extLst>
      <p:ext uri="{BB962C8B-B14F-4D97-AF65-F5344CB8AC3E}">
        <p14:creationId xmlns:p14="http://schemas.microsoft.com/office/powerpoint/2010/main" val="1327940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970A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3">
                    <a:lumMod val="75000"/>
                  </a:schemeClr>
                </a:solidFill>
                <a:latin typeface="Franklin Gothic Medium Cond" panose="020B0606030402020204" pitchFamily="34" charset="0"/>
              </a:rPr>
              <a:t>Practical Objection 2: Who Should Modify?</a:t>
            </a:r>
          </a:p>
        </p:txBody>
      </p:sp>
      <p:sp>
        <p:nvSpPr>
          <p:cNvPr id="3" name="Content Placeholder 2"/>
          <p:cNvSpPr>
            <a:spLocks noGrp="1"/>
          </p:cNvSpPr>
          <p:nvPr>
            <p:ph idx="1"/>
          </p:nvPr>
        </p:nvSpPr>
        <p:spPr>
          <a:xfrm>
            <a:off x="1126959" y="2285999"/>
            <a:ext cx="9601196" cy="3318936"/>
          </a:xfrm>
        </p:spPr>
        <p:txBody>
          <a:bodyPr>
            <a:normAutofit/>
          </a:bodyPr>
          <a:lstStyle/>
          <a:p>
            <a:endParaRPr lang="en-US" sz="2800" dirty="0">
              <a:solidFill>
                <a:schemeClr val="bg1"/>
              </a:solidFill>
            </a:endParaRPr>
          </a:p>
          <a:p>
            <a:pPr lvl="1"/>
            <a:r>
              <a:rPr lang="en-US" sz="2800" dirty="0">
                <a:solidFill>
                  <a:schemeClr val="bg1"/>
                </a:solidFill>
              </a:rPr>
              <a:t>Are judges really the best people to modify sentences?</a:t>
            </a:r>
          </a:p>
          <a:p>
            <a:pPr lvl="1"/>
            <a:r>
              <a:rPr lang="en-US" sz="2800" dirty="0">
                <a:solidFill>
                  <a:schemeClr val="bg1"/>
                </a:solidFill>
              </a:rPr>
              <a:t>Judges v. parole boards</a:t>
            </a:r>
          </a:p>
          <a:p>
            <a:pPr lvl="1"/>
            <a:r>
              <a:rPr lang="en-US" sz="2800" dirty="0">
                <a:solidFill>
                  <a:schemeClr val="bg1"/>
                </a:solidFill>
              </a:rPr>
              <a:t>Disparities?</a:t>
            </a:r>
          </a:p>
          <a:p>
            <a:pPr lvl="1"/>
            <a:endParaRPr lang="en-US" sz="2800" dirty="0">
              <a:solidFill>
                <a:schemeClr val="bg1"/>
              </a:solidFill>
            </a:endParaRPr>
          </a:p>
          <a:p>
            <a:pPr lvl="2"/>
            <a:endParaRPr lang="en-US" sz="2800" dirty="0">
              <a:solidFill>
                <a:schemeClr val="bg1"/>
              </a:solidFill>
            </a:endParaRPr>
          </a:p>
        </p:txBody>
      </p:sp>
    </p:spTree>
    <p:extLst>
      <p:ext uri="{BB962C8B-B14F-4D97-AF65-F5344CB8AC3E}">
        <p14:creationId xmlns:p14="http://schemas.microsoft.com/office/powerpoint/2010/main" val="2245370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0048-454F-0F4C-B976-549143E55D6A}"/>
              </a:ext>
            </a:extLst>
          </p:cNvPr>
          <p:cNvSpPr>
            <a:spLocks noGrp="1"/>
          </p:cNvSpPr>
          <p:nvPr>
            <p:ph type="ctrTitle"/>
          </p:nvPr>
        </p:nvSpPr>
        <p:spPr>
          <a:xfrm>
            <a:off x="6494743" y="811195"/>
            <a:ext cx="5413375" cy="2520121"/>
          </a:xfrm>
        </p:spPr>
        <p:txBody>
          <a:bodyPr>
            <a:normAutofit/>
          </a:bodyPr>
          <a:lstStyle/>
          <a:p>
            <a:r>
              <a:rPr lang="en-US" sz="5500" b="1" dirty="0">
                <a:solidFill>
                  <a:schemeClr val="bg1"/>
                </a:solidFill>
              </a:rPr>
              <a:t>Part </a:t>
            </a:r>
            <a:r>
              <a:rPr lang="en-US" sz="5500" b="1" dirty="0"/>
              <a:t>1</a:t>
            </a:r>
            <a:r>
              <a:rPr lang="en-US" sz="5500" b="1" dirty="0">
                <a:solidFill>
                  <a:schemeClr val="bg1"/>
                </a:solidFill>
              </a:rPr>
              <a:t>: </a:t>
            </a:r>
            <a:r>
              <a:rPr lang="en-US" sz="5500" dirty="0">
                <a:solidFill>
                  <a:schemeClr val="bg1"/>
                </a:solidFill>
              </a:rPr>
              <a:t>Advocating for a Second Look</a:t>
            </a:r>
          </a:p>
        </p:txBody>
      </p:sp>
      <p:sp>
        <p:nvSpPr>
          <p:cNvPr id="3" name="Subtitle 2">
            <a:extLst>
              <a:ext uri="{FF2B5EF4-FFF2-40B4-BE49-F238E27FC236}">
                <a16:creationId xmlns:a16="http://schemas.microsoft.com/office/drawing/2014/main" id="{83255E98-5E64-DC46-85DD-46E3D86FFCA9}"/>
              </a:ext>
            </a:extLst>
          </p:cNvPr>
          <p:cNvSpPr>
            <a:spLocks noGrp="1"/>
          </p:cNvSpPr>
          <p:nvPr>
            <p:ph type="subTitle" idx="1"/>
          </p:nvPr>
        </p:nvSpPr>
        <p:spPr>
          <a:xfrm>
            <a:off x="6494743" y="3879463"/>
            <a:ext cx="5413375" cy="2167342"/>
          </a:xfrm>
        </p:spPr>
        <p:txBody>
          <a:bodyPr>
            <a:noAutofit/>
          </a:bodyPr>
          <a:lstStyle/>
          <a:p>
            <a:r>
              <a:rPr lang="en-US" sz="3300" dirty="0">
                <a:solidFill>
                  <a:schemeClr val="bg1"/>
                </a:solidFill>
              </a:rPr>
              <a:t>Nicole Porter</a:t>
            </a:r>
          </a:p>
          <a:p>
            <a:r>
              <a:rPr lang="en-US" sz="3300" i="1" dirty="0"/>
              <a:t>Director of Advocacy, The Sentencing Project</a:t>
            </a:r>
          </a:p>
        </p:txBody>
      </p:sp>
      <p:pic>
        <p:nvPicPr>
          <p:cNvPr id="1030" name="Picture 6">
            <a:extLst>
              <a:ext uri="{FF2B5EF4-FFF2-40B4-BE49-F238E27FC236}">
                <a16:creationId xmlns:a16="http://schemas.microsoft.com/office/drawing/2014/main" id="{295DA15C-5BB0-024F-9594-0E0F3FF96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202" r="7202"/>
          <a:stretch/>
        </p:blipFill>
        <p:spPr bwMode="auto">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noFill/>
          <a:effectLst>
            <a:outerShdw blurRad="381000" dist="1524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131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970A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3">
                    <a:lumMod val="75000"/>
                  </a:schemeClr>
                </a:solidFill>
                <a:latin typeface="Franklin Gothic Medium Cond" panose="020B0606030402020204" pitchFamily="34" charset="0"/>
              </a:rPr>
              <a:t>Practical Objection 3: What About Victims?</a:t>
            </a:r>
          </a:p>
        </p:txBody>
      </p:sp>
      <p:sp>
        <p:nvSpPr>
          <p:cNvPr id="3" name="Content Placeholder 2"/>
          <p:cNvSpPr>
            <a:spLocks noGrp="1"/>
          </p:cNvSpPr>
          <p:nvPr>
            <p:ph idx="1"/>
          </p:nvPr>
        </p:nvSpPr>
        <p:spPr>
          <a:xfrm>
            <a:off x="1295401" y="2556932"/>
            <a:ext cx="9946906" cy="3603236"/>
          </a:xfrm>
        </p:spPr>
        <p:txBody>
          <a:bodyPr>
            <a:normAutofit fontScale="77500" lnSpcReduction="20000"/>
          </a:bodyPr>
          <a:lstStyle/>
          <a:p>
            <a:pPr>
              <a:spcBef>
                <a:spcPts val="800"/>
              </a:spcBef>
              <a:spcAft>
                <a:spcPts val="0"/>
              </a:spcAft>
            </a:pPr>
            <a:r>
              <a:rPr lang="en-US" sz="3300" dirty="0">
                <a:solidFill>
                  <a:schemeClr val="bg1"/>
                </a:solidFill>
              </a:rPr>
              <a:t>By my lights, easily the most difficult objection</a:t>
            </a:r>
          </a:p>
          <a:p>
            <a:pPr lvl="1">
              <a:spcBef>
                <a:spcPts val="800"/>
              </a:spcBef>
              <a:spcAft>
                <a:spcPts val="0"/>
              </a:spcAft>
            </a:pPr>
            <a:r>
              <a:rPr lang="en-US" sz="2900" dirty="0">
                <a:solidFill>
                  <a:schemeClr val="bg1"/>
                </a:solidFill>
              </a:rPr>
              <a:t>Resentencing means re-litigating relevant parts of the offense</a:t>
            </a:r>
          </a:p>
          <a:p>
            <a:pPr lvl="1">
              <a:spcBef>
                <a:spcPts val="800"/>
              </a:spcBef>
              <a:spcAft>
                <a:spcPts val="0"/>
              </a:spcAft>
            </a:pPr>
            <a:r>
              <a:rPr lang="en-US" sz="2900" dirty="0">
                <a:solidFill>
                  <a:schemeClr val="bg1"/>
                </a:solidFill>
              </a:rPr>
              <a:t>Victims really do have legitimate expectations and interests in finality</a:t>
            </a:r>
          </a:p>
          <a:p>
            <a:pPr lvl="1">
              <a:spcBef>
                <a:spcPts val="800"/>
              </a:spcBef>
              <a:spcAft>
                <a:spcPts val="0"/>
              </a:spcAft>
            </a:pPr>
            <a:r>
              <a:rPr lang="en-US" sz="2900" dirty="0">
                <a:solidFill>
                  <a:schemeClr val="bg1"/>
                </a:solidFill>
              </a:rPr>
              <a:t>Those interests should not </a:t>
            </a:r>
            <a:r>
              <a:rPr lang="en-US" sz="2900" i="1" dirty="0">
                <a:solidFill>
                  <a:schemeClr val="bg1"/>
                </a:solidFill>
              </a:rPr>
              <a:t>control</a:t>
            </a:r>
            <a:r>
              <a:rPr lang="en-US" sz="2900" dirty="0">
                <a:solidFill>
                  <a:schemeClr val="bg1"/>
                </a:solidFill>
              </a:rPr>
              <a:t> the outcome, i.e., act as a “pre-veto,” but should be weighed against (similarly legitimate) interests in justice and individual liberty  </a:t>
            </a:r>
          </a:p>
          <a:p>
            <a:pPr>
              <a:spcBef>
                <a:spcPts val="800"/>
              </a:spcBef>
              <a:spcAft>
                <a:spcPts val="0"/>
              </a:spcAft>
            </a:pPr>
            <a:r>
              <a:rPr lang="en-US" sz="3300" dirty="0">
                <a:solidFill>
                  <a:schemeClr val="bg1"/>
                </a:solidFill>
              </a:rPr>
              <a:t>Relevant notice and input </a:t>
            </a:r>
          </a:p>
          <a:p>
            <a:pPr>
              <a:spcBef>
                <a:spcPts val="800"/>
              </a:spcBef>
              <a:spcAft>
                <a:spcPts val="0"/>
              </a:spcAft>
            </a:pPr>
            <a:r>
              <a:rPr lang="en-US" sz="3300" dirty="0">
                <a:solidFill>
                  <a:schemeClr val="bg1"/>
                </a:solidFill>
              </a:rPr>
              <a:t>“Seen v. Unseen” victims</a:t>
            </a:r>
          </a:p>
          <a:p>
            <a:pPr>
              <a:spcBef>
                <a:spcPts val="800"/>
              </a:spcBef>
              <a:spcAft>
                <a:spcPts val="0"/>
              </a:spcAft>
            </a:pPr>
            <a:r>
              <a:rPr lang="en-US" sz="3300" dirty="0">
                <a:solidFill>
                  <a:schemeClr val="bg1"/>
                </a:solidFill>
              </a:rPr>
              <a:t>Restorative justice?</a:t>
            </a:r>
          </a:p>
          <a:p>
            <a:pPr>
              <a:spcBef>
                <a:spcPts val="800"/>
              </a:spcBef>
              <a:spcAft>
                <a:spcPts val="0"/>
              </a:spcAft>
            </a:pPr>
            <a:r>
              <a:rPr lang="en-US" sz="3300" dirty="0">
                <a:solidFill>
                  <a:schemeClr val="bg1"/>
                </a:solidFill>
              </a:rPr>
              <a:t>Sometimes there is no “victim”</a:t>
            </a:r>
            <a:endParaRPr lang="en-US" sz="2000" dirty="0">
              <a:solidFill>
                <a:schemeClr val="bg1"/>
              </a:solidFill>
            </a:endParaRPr>
          </a:p>
          <a:p>
            <a:pPr lvl="2">
              <a:spcBef>
                <a:spcPts val="800"/>
              </a:spcBef>
              <a:spcAft>
                <a:spcPts val="0"/>
              </a:spcAft>
            </a:pPr>
            <a:endParaRPr lang="en-US" sz="2000" dirty="0">
              <a:solidFill>
                <a:schemeClr val="bg1"/>
              </a:solidFill>
            </a:endParaRPr>
          </a:p>
          <a:p>
            <a:pPr lvl="2">
              <a:spcBef>
                <a:spcPts val="800"/>
              </a:spcBef>
              <a:spcAft>
                <a:spcPts val="0"/>
              </a:spcAft>
            </a:pPr>
            <a:endParaRPr lang="en-US" sz="2000" dirty="0">
              <a:solidFill>
                <a:schemeClr val="bg1"/>
              </a:solidFill>
            </a:endParaRPr>
          </a:p>
          <a:p>
            <a:pPr lvl="3">
              <a:spcBef>
                <a:spcPts val="800"/>
              </a:spcBef>
              <a:spcAft>
                <a:spcPts val="0"/>
              </a:spcAft>
            </a:pPr>
            <a:endParaRPr lang="en-US" sz="1800" dirty="0">
              <a:solidFill>
                <a:schemeClr val="bg1"/>
              </a:solidFill>
            </a:endParaRPr>
          </a:p>
        </p:txBody>
      </p:sp>
    </p:spTree>
    <p:extLst>
      <p:ext uri="{BB962C8B-B14F-4D97-AF65-F5344CB8AC3E}">
        <p14:creationId xmlns:p14="http://schemas.microsoft.com/office/powerpoint/2010/main" val="1012776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970A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600" b="1" dirty="0">
                <a:solidFill>
                  <a:schemeClr val="accent3">
                    <a:lumMod val="75000"/>
                  </a:schemeClr>
                </a:solidFill>
                <a:latin typeface="Franklin Gothic Medium Cond" panose="020B0606030402020204" pitchFamily="34" charset="0"/>
              </a:rPr>
              <a:t>Sources</a:t>
            </a:r>
          </a:p>
        </p:txBody>
      </p:sp>
      <p:sp>
        <p:nvSpPr>
          <p:cNvPr id="3" name="Content Placeholder 2"/>
          <p:cNvSpPr>
            <a:spLocks noGrp="1"/>
          </p:cNvSpPr>
          <p:nvPr>
            <p:ph idx="1"/>
          </p:nvPr>
        </p:nvSpPr>
        <p:spPr>
          <a:xfrm>
            <a:off x="1295402" y="2739279"/>
            <a:ext cx="9601196" cy="3318936"/>
          </a:xfrm>
        </p:spPr>
        <p:txBody>
          <a:bodyPr>
            <a:normAutofit/>
          </a:bodyPr>
          <a:lstStyle/>
          <a:p>
            <a:pPr>
              <a:spcBef>
                <a:spcPts val="800"/>
              </a:spcBef>
              <a:spcAft>
                <a:spcPts val="0"/>
              </a:spcAft>
            </a:pPr>
            <a:r>
              <a:rPr lang="en-US" dirty="0">
                <a:solidFill>
                  <a:schemeClr val="bg1"/>
                </a:solidFill>
              </a:rPr>
              <a:t>Meghan J. Ryan, </a:t>
            </a:r>
            <a:r>
              <a:rPr lang="en-US" dirty="0">
                <a:solidFill>
                  <a:schemeClr val="bg1"/>
                </a:solidFill>
                <a:hlinkClick r:id="rId2"/>
              </a:rPr>
              <a:t>Finality and Rehabilitation</a:t>
            </a:r>
            <a:r>
              <a:rPr lang="en-US" dirty="0">
                <a:solidFill>
                  <a:schemeClr val="bg1"/>
                </a:solidFill>
              </a:rPr>
              <a:t>, 4 Wake Forest J.L. &amp; </a:t>
            </a:r>
            <a:r>
              <a:rPr lang="en-US" dirty="0" err="1">
                <a:solidFill>
                  <a:schemeClr val="bg1"/>
                </a:solidFill>
              </a:rPr>
              <a:t>Pol’y</a:t>
            </a:r>
            <a:r>
              <a:rPr lang="en-US" dirty="0">
                <a:solidFill>
                  <a:schemeClr val="bg1"/>
                </a:solidFill>
              </a:rPr>
              <a:t> 121, 123 (2014)</a:t>
            </a:r>
          </a:p>
          <a:p>
            <a:pPr>
              <a:spcBef>
                <a:spcPts val="800"/>
              </a:spcBef>
              <a:spcAft>
                <a:spcPts val="0"/>
              </a:spcAft>
            </a:pPr>
            <a:r>
              <a:rPr lang="en-US" dirty="0">
                <a:solidFill>
                  <a:schemeClr val="bg1"/>
                </a:solidFill>
              </a:rPr>
              <a:t>Douglas A. Berman, “</a:t>
            </a:r>
            <a:r>
              <a:rPr lang="en-US" dirty="0">
                <a:solidFill>
                  <a:schemeClr val="bg1"/>
                </a:solidFill>
                <a:hlinkClick r:id="rId3"/>
              </a:rPr>
              <a:t>Re-Balancing Fitness, Fairness, and Finality for Sentences</a:t>
            </a:r>
            <a:r>
              <a:rPr lang="en-US" dirty="0">
                <a:solidFill>
                  <a:schemeClr val="bg1"/>
                </a:solidFill>
              </a:rPr>
              <a:t>,” Public Law and Legal Theory Working Paper Series No. 243 (May 2, 2014)</a:t>
            </a:r>
          </a:p>
          <a:p>
            <a:pPr>
              <a:spcBef>
                <a:spcPts val="800"/>
              </a:spcBef>
              <a:spcAft>
                <a:spcPts val="0"/>
              </a:spcAft>
            </a:pPr>
            <a:r>
              <a:rPr lang="en-US" dirty="0">
                <a:solidFill>
                  <a:schemeClr val="bg1"/>
                </a:solidFill>
              </a:rPr>
              <a:t>Cecelia </a:t>
            </a:r>
            <a:r>
              <a:rPr lang="en-US" dirty="0" err="1">
                <a:solidFill>
                  <a:schemeClr val="bg1"/>
                </a:solidFill>
              </a:rPr>
              <a:t>Klingele</a:t>
            </a:r>
            <a:r>
              <a:rPr lang="en-US" dirty="0">
                <a:solidFill>
                  <a:schemeClr val="bg1"/>
                </a:solidFill>
              </a:rPr>
              <a:t>, “</a:t>
            </a:r>
            <a:r>
              <a:rPr lang="en-US" dirty="0">
                <a:solidFill>
                  <a:schemeClr val="bg1"/>
                </a:solidFill>
                <a:hlinkClick r:id="rId4"/>
              </a:rPr>
              <a:t>Changing the Sentence without Hiding the Truth: Judicial Sentence Modification as a Promising Method of </a:t>
            </a:r>
            <a:r>
              <a:rPr lang="en-US">
                <a:solidFill>
                  <a:schemeClr val="bg1"/>
                </a:solidFill>
                <a:hlinkClick r:id="rId4"/>
              </a:rPr>
              <a:t>Early Release</a:t>
            </a:r>
            <a:r>
              <a:rPr lang="en-US">
                <a:solidFill>
                  <a:schemeClr val="bg1"/>
                </a:solidFill>
              </a:rPr>
              <a:t>”, </a:t>
            </a:r>
            <a:r>
              <a:rPr lang="en-US" dirty="0">
                <a:solidFill>
                  <a:schemeClr val="bg1"/>
                </a:solidFill>
              </a:rPr>
              <a:t>52 Wm. &amp; Mary L. Rev. 465 (2010)</a:t>
            </a:r>
          </a:p>
        </p:txBody>
      </p:sp>
    </p:spTree>
    <p:extLst>
      <p:ext uri="{BB962C8B-B14F-4D97-AF65-F5344CB8AC3E}">
        <p14:creationId xmlns:p14="http://schemas.microsoft.com/office/powerpoint/2010/main" val="2784217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0048-454F-0F4C-B976-549143E55D6A}"/>
              </a:ext>
            </a:extLst>
          </p:cNvPr>
          <p:cNvSpPr>
            <a:spLocks noGrp="1"/>
          </p:cNvSpPr>
          <p:nvPr>
            <p:ph type="ctrTitle"/>
          </p:nvPr>
        </p:nvSpPr>
        <p:spPr>
          <a:xfrm>
            <a:off x="6981824" y="241701"/>
            <a:ext cx="4375151" cy="3659109"/>
          </a:xfrm>
        </p:spPr>
        <p:txBody>
          <a:bodyPr>
            <a:noAutofit/>
          </a:bodyPr>
          <a:lstStyle/>
          <a:p>
            <a:r>
              <a:rPr lang="en-US" sz="4800" b="1" dirty="0">
                <a:solidFill>
                  <a:schemeClr val="bg1"/>
                </a:solidFill>
              </a:rPr>
              <a:t>Part 4:</a:t>
            </a:r>
            <a:br>
              <a:rPr lang="en-US" sz="4800" dirty="0">
                <a:solidFill>
                  <a:schemeClr val="bg1"/>
                </a:solidFill>
              </a:rPr>
            </a:br>
            <a:r>
              <a:rPr lang="en-US" sz="4800" dirty="0">
                <a:solidFill>
                  <a:schemeClr val="bg1"/>
                </a:solidFill>
              </a:rPr>
              <a:t>NACDL’s Model </a:t>
            </a:r>
            <a:br>
              <a:rPr lang="en-US" sz="4800" dirty="0">
                <a:solidFill>
                  <a:schemeClr val="bg1"/>
                </a:solidFill>
              </a:rPr>
            </a:br>
            <a:r>
              <a:rPr lang="en-US" sz="4800" dirty="0">
                <a:solidFill>
                  <a:schemeClr val="bg1"/>
                </a:solidFill>
              </a:rPr>
              <a:t>Second Look Legislation</a:t>
            </a:r>
          </a:p>
        </p:txBody>
      </p:sp>
      <p:sp>
        <p:nvSpPr>
          <p:cNvPr id="3" name="Subtitle 2">
            <a:extLst>
              <a:ext uri="{FF2B5EF4-FFF2-40B4-BE49-F238E27FC236}">
                <a16:creationId xmlns:a16="http://schemas.microsoft.com/office/drawing/2014/main" id="{83255E98-5E64-DC46-85DD-46E3D86FFCA9}"/>
              </a:ext>
            </a:extLst>
          </p:cNvPr>
          <p:cNvSpPr>
            <a:spLocks noGrp="1"/>
          </p:cNvSpPr>
          <p:nvPr>
            <p:ph type="subTitle" idx="1"/>
          </p:nvPr>
        </p:nvSpPr>
        <p:spPr>
          <a:xfrm>
            <a:off x="6332353" y="4274881"/>
            <a:ext cx="5674092" cy="2341418"/>
          </a:xfrm>
        </p:spPr>
        <p:txBody>
          <a:bodyPr>
            <a:normAutofit fontScale="92500" lnSpcReduction="10000"/>
          </a:bodyPr>
          <a:lstStyle/>
          <a:p>
            <a:r>
              <a:rPr lang="en-US" sz="3100" dirty="0">
                <a:solidFill>
                  <a:schemeClr val="bg1"/>
                </a:solidFill>
              </a:rPr>
              <a:t>JaneAnne Murray</a:t>
            </a:r>
          </a:p>
          <a:p>
            <a:endParaRPr lang="en-US" sz="2200" dirty="0">
              <a:solidFill>
                <a:schemeClr val="bg1"/>
              </a:solidFill>
            </a:endParaRPr>
          </a:p>
          <a:p>
            <a:r>
              <a:rPr lang="en-US" i="1" dirty="0">
                <a:solidFill>
                  <a:schemeClr val="bg1"/>
                </a:solidFill>
              </a:rPr>
              <a:t>Based on:</a:t>
            </a:r>
          </a:p>
          <a:p>
            <a:r>
              <a:rPr lang="en-US" i="1" dirty="0">
                <a:solidFill>
                  <a:schemeClr val="bg1"/>
                </a:solidFill>
              </a:rPr>
              <a:t>Draft Legislation by NACDL Second Look Taskforce and  Report by JaneAnne Murray, Sean Hecker, Michael Skocpol and Marissa Elkins </a:t>
            </a:r>
          </a:p>
        </p:txBody>
      </p:sp>
      <p:pic>
        <p:nvPicPr>
          <p:cNvPr id="1030" name="Picture 6" descr="5 New Policy Ideas for Fixing Life After Prison - POLITICO">
            <a:extLst>
              <a:ext uri="{FF2B5EF4-FFF2-40B4-BE49-F238E27FC236}">
                <a16:creationId xmlns:a16="http://schemas.microsoft.com/office/drawing/2014/main" id="{295DA15C-5BB0-024F-9594-0E0F3FF96F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926" r="20247" b="-2"/>
          <a:stretch/>
        </p:blipFill>
        <p:spPr bwMode="auto">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noFill/>
          <a:effectLst>
            <a:outerShdw blurRad="381000" dist="1524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206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970A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F38BC-51BF-EE44-A52C-A2E902005779}"/>
              </a:ext>
            </a:extLst>
          </p:cNvPr>
          <p:cNvSpPr>
            <a:spLocks noGrp="1"/>
          </p:cNvSpPr>
          <p:nvPr>
            <p:ph type="title"/>
          </p:nvPr>
        </p:nvSpPr>
        <p:spPr/>
        <p:txBody>
          <a:bodyPr>
            <a:noAutofit/>
          </a:bodyPr>
          <a:lstStyle/>
          <a:p>
            <a:r>
              <a:rPr lang="en-US" sz="4500" b="1" dirty="0">
                <a:solidFill>
                  <a:schemeClr val="accent3">
                    <a:lumMod val="75000"/>
                  </a:schemeClr>
                </a:solidFill>
                <a:latin typeface="Franklin Gothic Medium Cond" panose="020B0606030402020204" pitchFamily="34" charset="0"/>
              </a:rPr>
              <a:t>Model Penal Code (Sentencing), Dec. 2018</a:t>
            </a:r>
            <a:br>
              <a:rPr lang="en-US" sz="4500" b="1" dirty="0">
                <a:solidFill>
                  <a:schemeClr val="accent3">
                    <a:lumMod val="75000"/>
                  </a:schemeClr>
                </a:solidFill>
                <a:latin typeface="Franklin Gothic Medium Cond" panose="020B0606030402020204" pitchFamily="34" charset="0"/>
              </a:rPr>
            </a:br>
            <a:r>
              <a:rPr lang="en-US" sz="4500" b="1" dirty="0">
                <a:solidFill>
                  <a:schemeClr val="accent3">
                    <a:lumMod val="75000"/>
                  </a:schemeClr>
                </a:solidFill>
                <a:latin typeface="Franklin Gothic Medium Cond" panose="020B0606030402020204" pitchFamily="34" charset="0"/>
              </a:rPr>
              <a:t>Principles for Legislation</a:t>
            </a:r>
          </a:p>
        </p:txBody>
      </p:sp>
      <p:sp>
        <p:nvSpPr>
          <p:cNvPr id="3" name="Content Placeholder 2">
            <a:extLst>
              <a:ext uri="{FF2B5EF4-FFF2-40B4-BE49-F238E27FC236}">
                <a16:creationId xmlns:a16="http://schemas.microsoft.com/office/drawing/2014/main" id="{3F7ECDF9-C55B-5244-943B-8BD78C332622}"/>
              </a:ext>
            </a:extLst>
          </p:cNvPr>
          <p:cNvSpPr>
            <a:spLocks noGrp="1"/>
          </p:cNvSpPr>
          <p:nvPr>
            <p:ph idx="1"/>
          </p:nvPr>
        </p:nvSpPr>
        <p:spPr>
          <a:xfrm>
            <a:off x="896069" y="2625243"/>
            <a:ext cx="6967771" cy="3893518"/>
          </a:xfrm>
        </p:spPr>
        <p:txBody>
          <a:bodyPr numCol="2">
            <a:noAutofit/>
          </a:bodyPr>
          <a:lstStyle/>
          <a:p>
            <a:pPr>
              <a:spcBef>
                <a:spcPts val="800"/>
              </a:spcBef>
              <a:spcAft>
                <a:spcPts val="0"/>
              </a:spcAft>
            </a:pPr>
            <a:r>
              <a:rPr lang="en-US" sz="2100" dirty="0">
                <a:solidFill>
                  <a:schemeClr val="bg1"/>
                </a:solidFill>
              </a:rPr>
              <a:t>Judicial “second look” after 15 years served</a:t>
            </a:r>
          </a:p>
          <a:p>
            <a:pPr>
              <a:spcBef>
                <a:spcPts val="800"/>
              </a:spcBef>
              <a:spcAft>
                <a:spcPts val="0"/>
              </a:spcAft>
            </a:pPr>
            <a:r>
              <a:rPr lang="en-US" sz="2100" dirty="0">
                <a:solidFill>
                  <a:schemeClr val="bg1"/>
                </a:solidFill>
              </a:rPr>
              <a:t>Review at no more than 10-year intervals thereafter</a:t>
            </a:r>
          </a:p>
          <a:p>
            <a:pPr>
              <a:spcBef>
                <a:spcPts val="800"/>
              </a:spcBef>
              <a:spcAft>
                <a:spcPts val="0"/>
              </a:spcAft>
            </a:pPr>
            <a:r>
              <a:rPr lang="en-US" sz="2100" dirty="0">
                <a:solidFill>
                  <a:schemeClr val="bg1"/>
                </a:solidFill>
              </a:rPr>
              <a:t>Harnesses DOC to commence process</a:t>
            </a:r>
          </a:p>
          <a:p>
            <a:pPr>
              <a:spcBef>
                <a:spcPts val="800"/>
              </a:spcBef>
              <a:spcAft>
                <a:spcPts val="0"/>
              </a:spcAft>
            </a:pPr>
            <a:r>
              <a:rPr lang="en-US" sz="2100" dirty="0">
                <a:solidFill>
                  <a:schemeClr val="bg1"/>
                </a:solidFill>
              </a:rPr>
              <a:t>Judge has discretion to appoint counsel</a:t>
            </a:r>
          </a:p>
          <a:p>
            <a:pPr>
              <a:spcBef>
                <a:spcPts val="800"/>
              </a:spcBef>
              <a:spcAft>
                <a:spcPts val="0"/>
              </a:spcAft>
            </a:pPr>
            <a:r>
              <a:rPr lang="en-US" sz="2100" dirty="0">
                <a:solidFill>
                  <a:schemeClr val="bg1"/>
                </a:solidFill>
              </a:rPr>
              <a:t>Permits summary dismissal of petition</a:t>
            </a:r>
          </a:p>
          <a:p>
            <a:pPr>
              <a:spcBef>
                <a:spcPts val="800"/>
              </a:spcBef>
              <a:spcAft>
                <a:spcPts val="0"/>
              </a:spcAft>
            </a:pPr>
            <a:r>
              <a:rPr lang="en-US" sz="2100" dirty="0">
                <a:solidFill>
                  <a:schemeClr val="bg1"/>
                </a:solidFill>
              </a:rPr>
              <a:t>Ensures and cabins victim participation</a:t>
            </a:r>
          </a:p>
          <a:p>
            <a:pPr>
              <a:spcBef>
                <a:spcPts val="800"/>
              </a:spcBef>
              <a:spcAft>
                <a:spcPts val="0"/>
              </a:spcAft>
            </a:pPr>
            <a:r>
              <a:rPr lang="en-US" sz="2100" dirty="0">
                <a:solidFill>
                  <a:schemeClr val="bg1"/>
                </a:solidFill>
              </a:rPr>
              <a:t>Sets forth review process</a:t>
            </a:r>
          </a:p>
          <a:p>
            <a:pPr>
              <a:spcBef>
                <a:spcPts val="800"/>
              </a:spcBef>
              <a:spcAft>
                <a:spcPts val="0"/>
              </a:spcAft>
            </a:pPr>
            <a:r>
              <a:rPr lang="en-US" sz="2100" dirty="0">
                <a:solidFill>
                  <a:schemeClr val="bg1"/>
                </a:solidFill>
              </a:rPr>
              <a:t>Commission to establish guidelines </a:t>
            </a:r>
          </a:p>
          <a:p>
            <a:pPr>
              <a:spcBef>
                <a:spcPts val="800"/>
              </a:spcBef>
              <a:spcAft>
                <a:spcPts val="0"/>
              </a:spcAft>
            </a:pPr>
            <a:r>
              <a:rPr lang="en-US" sz="2100" dirty="0">
                <a:solidFill>
                  <a:schemeClr val="bg1"/>
                </a:solidFill>
              </a:rPr>
              <a:t>Animated by principle of humility</a:t>
            </a:r>
          </a:p>
        </p:txBody>
      </p:sp>
      <p:pic>
        <p:nvPicPr>
          <p:cNvPr id="4" name="Picture 2" descr="The American Law Institute">
            <a:extLst>
              <a:ext uri="{FF2B5EF4-FFF2-40B4-BE49-F238E27FC236}">
                <a16:creationId xmlns:a16="http://schemas.microsoft.com/office/drawing/2014/main" id="{748C11EB-ED67-C84B-BB34-248D2637F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846" y="2921545"/>
            <a:ext cx="3724464" cy="2779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425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970A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F38BC-51BF-EE44-A52C-A2E902005779}"/>
              </a:ext>
            </a:extLst>
          </p:cNvPr>
          <p:cNvSpPr>
            <a:spLocks noGrp="1"/>
          </p:cNvSpPr>
          <p:nvPr>
            <p:ph type="title"/>
          </p:nvPr>
        </p:nvSpPr>
        <p:spPr>
          <a:xfrm>
            <a:off x="1295401" y="893231"/>
            <a:ext cx="9601196" cy="1303867"/>
          </a:xfrm>
        </p:spPr>
        <p:txBody>
          <a:bodyPr>
            <a:noAutofit/>
          </a:bodyPr>
          <a:lstStyle/>
          <a:p>
            <a:r>
              <a:rPr lang="en-US" b="1" dirty="0">
                <a:solidFill>
                  <a:schemeClr val="accent3">
                    <a:lumMod val="75000"/>
                  </a:schemeClr>
                </a:solidFill>
                <a:latin typeface="Franklin Gothic Medium Cond" panose="020B0606030402020204" pitchFamily="34" charset="0"/>
              </a:rPr>
              <a:t>NACDL’s Model Second Look Legislation: </a:t>
            </a:r>
            <a:br>
              <a:rPr lang="en-US" b="1" dirty="0">
                <a:solidFill>
                  <a:schemeClr val="accent3">
                    <a:lumMod val="75000"/>
                  </a:schemeClr>
                </a:solidFill>
                <a:latin typeface="Franklin Gothic Medium Cond" panose="020B0606030402020204" pitchFamily="34" charset="0"/>
              </a:rPr>
            </a:br>
            <a:r>
              <a:rPr lang="en-US" b="1" dirty="0">
                <a:solidFill>
                  <a:schemeClr val="accent3">
                    <a:lumMod val="75000"/>
                  </a:schemeClr>
                </a:solidFill>
                <a:latin typeface="Franklin Gothic Medium Cond" panose="020B0606030402020204" pitchFamily="34" charset="0"/>
              </a:rPr>
              <a:t>Key Components</a:t>
            </a:r>
          </a:p>
        </p:txBody>
      </p:sp>
      <p:sp>
        <p:nvSpPr>
          <p:cNvPr id="3" name="Content Placeholder 2">
            <a:extLst>
              <a:ext uri="{FF2B5EF4-FFF2-40B4-BE49-F238E27FC236}">
                <a16:creationId xmlns:a16="http://schemas.microsoft.com/office/drawing/2014/main" id="{3F7ECDF9-C55B-5244-943B-8BD78C332622}"/>
              </a:ext>
            </a:extLst>
          </p:cNvPr>
          <p:cNvSpPr>
            <a:spLocks noGrp="1"/>
          </p:cNvSpPr>
          <p:nvPr>
            <p:ph idx="1"/>
          </p:nvPr>
        </p:nvSpPr>
        <p:spPr>
          <a:xfrm>
            <a:off x="945679" y="2556930"/>
            <a:ext cx="8050731" cy="3529543"/>
          </a:xfrm>
        </p:spPr>
        <p:txBody>
          <a:bodyPr numCol="2">
            <a:noAutofit/>
          </a:bodyPr>
          <a:lstStyle/>
          <a:p>
            <a:pPr>
              <a:spcBef>
                <a:spcPts val="800"/>
              </a:spcBef>
              <a:spcAft>
                <a:spcPts val="0"/>
              </a:spcAft>
            </a:pPr>
            <a:r>
              <a:rPr lang="en-US" sz="2300" dirty="0">
                <a:solidFill>
                  <a:schemeClr val="bg1"/>
                </a:solidFill>
              </a:rPr>
              <a:t>Judicial “second look” after 10 years served</a:t>
            </a:r>
          </a:p>
          <a:p>
            <a:pPr>
              <a:spcBef>
                <a:spcPts val="800"/>
              </a:spcBef>
              <a:spcAft>
                <a:spcPts val="0"/>
              </a:spcAft>
            </a:pPr>
            <a:r>
              <a:rPr lang="en-US" sz="2300" dirty="0">
                <a:solidFill>
                  <a:schemeClr val="bg1"/>
                </a:solidFill>
              </a:rPr>
              <a:t>Review at no more than 5-year intervals thereafter</a:t>
            </a:r>
          </a:p>
          <a:p>
            <a:pPr>
              <a:spcBef>
                <a:spcPts val="800"/>
              </a:spcBef>
              <a:spcAft>
                <a:spcPts val="0"/>
              </a:spcAft>
            </a:pPr>
            <a:r>
              <a:rPr lang="en-US" sz="2300" dirty="0">
                <a:solidFill>
                  <a:schemeClr val="bg1"/>
                </a:solidFill>
              </a:rPr>
              <a:t>Harnesses DOC to commence process</a:t>
            </a:r>
          </a:p>
          <a:p>
            <a:pPr>
              <a:spcBef>
                <a:spcPts val="800"/>
              </a:spcBef>
              <a:spcAft>
                <a:spcPts val="0"/>
              </a:spcAft>
            </a:pPr>
            <a:r>
              <a:rPr lang="en-US" sz="2300" dirty="0">
                <a:solidFill>
                  <a:schemeClr val="bg1"/>
                </a:solidFill>
              </a:rPr>
              <a:t>Petitioner has right to appointed counsel</a:t>
            </a:r>
          </a:p>
          <a:p>
            <a:pPr>
              <a:spcBef>
                <a:spcPts val="800"/>
              </a:spcBef>
              <a:spcAft>
                <a:spcPts val="0"/>
              </a:spcAft>
            </a:pPr>
            <a:r>
              <a:rPr lang="en-US" sz="2300" dirty="0">
                <a:solidFill>
                  <a:schemeClr val="bg1"/>
                </a:solidFill>
              </a:rPr>
              <a:t>Requires a face-to-face hearing </a:t>
            </a:r>
          </a:p>
          <a:p>
            <a:pPr>
              <a:spcBef>
                <a:spcPts val="800"/>
              </a:spcBef>
              <a:spcAft>
                <a:spcPts val="0"/>
              </a:spcAft>
            </a:pPr>
            <a:r>
              <a:rPr lang="en-US" sz="2300" dirty="0">
                <a:solidFill>
                  <a:schemeClr val="bg1"/>
                </a:solidFill>
              </a:rPr>
              <a:t>Sets forth factors that must be considered</a:t>
            </a:r>
          </a:p>
          <a:p>
            <a:pPr>
              <a:spcBef>
                <a:spcPts val="800"/>
              </a:spcBef>
              <a:spcAft>
                <a:spcPts val="0"/>
              </a:spcAft>
            </a:pPr>
            <a:r>
              <a:rPr lang="en-US" sz="2300" dirty="0">
                <a:solidFill>
                  <a:schemeClr val="bg1"/>
                </a:solidFill>
              </a:rPr>
              <a:t>Ensures and cabins victim participation</a:t>
            </a:r>
          </a:p>
          <a:p>
            <a:pPr>
              <a:spcBef>
                <a:spcPts val="800"/>
              </a:spcBef>
              <a:spcAft>
                <a:spcPts val="0"/>
              </a:spcAft>
            </a:pPr>
            <a:r>
              <a:rPr lang="en-US" sz="2300" dirty="0">
                <a:solidFill>
                  <a:schemeClr val="bg1"/>
                </a:solidFill>
              </a:rPr>
              <a:t>Petitioner has right to appellate review</a:t>
            </a:r>
          </a:p>
          <a:p>
            <a:pPr>
              <a:spcBef>
                <a:spcPts val="800"/>
              </a:spcBef>
              <a:spcAft>
                <a:spcPts val="0"/>
              </a:spcAft>
            </a:pPr>
            <a:r>
              <a:rPr lang="en-US" sz="2300" dirty="0">
                <a:solidFill>
                  <a:schemeClr val="bg1"/>
                </a:solidFill>
              </a:rPr>
              <a:t>Animated by principles of humility and humanity</a:t>
            </a:r>
          </a:p>
          <a:p>
            <a:pPr>
              <a:spcBef>
                <a:spcPts val="800"/>
              </a:spcBef>
              <a:spcAft>
                <a:spcPts val="0"/>
              </a:spcAft>
            </a:pPr>
            <a:endParaRPr lang="en-US" sz="2300" dirty="0">
              <a:solidFill>
                <a:schemeClr val="bg1"/>
              </a:solidFill>
            </a:endParaRPr>
          </a:p>
        </p:txBody>
      </p:sp>
      <p:sp>
        <p:nvSpPr>
          <p:cNvPr id="5" name="AutoShape 2" descr="NACDL logo">
            <a:extLst>
              <a:ext uri="{FF2B5EF4-FFF2-40B4-BE49-F238E27FC236}">
                <a16:creationId xmlns:a16="http://schemas.microsoft.com/office/drawing/2014/main" id="{18972900-8C3C-AC47-AB76-DA59D6C0723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pic>
        <p:nvPicPr>
          <p:cNvPr id="4100" name="Picture 4" descr="National Association of Criminal Defense Lawyers">
            <a:extLst>
              <a:ext uri="{FF2B5EF4-FFF2-40B4-BE49-F238E27FC236}">
                <a16:creationId xmlns:a16="http://schemas.microsoft.com/office/drawing/2014/main" id="{6899F29B-BA21-FA4E-8D99-C894DC004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2731" y="3096657"/>
            <a:ext cx="2292880" cy="2303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870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970A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725ED-7C9A-FB42-B52B-095694476347}"/>
              </a:ext>
            </a:extLst>
          </p:cNvPr>
          <p:cNvSpPr>
            <a:spLocks noGrp="1"/>
          </p:cNvSpPr>
          <p:nvPr>
            <p:ph type="title"/>
          </p:nvPr>
        </p:nvSpPr>
        <p:spPr>
          <a:xfrm>
            <a:off x="1295402" y="857004"/>
            <a:ext cx="9601196" cy="1303867"/>
          </a:xfrm>
        </p:spPr>
        <p:txBody>
          <a:bodyPr>
            <a:normAutofit/>
          </a:bodyPr>
          <a:lstStyle/>
          <a:p>
            <a:r>
              <a:rPr lang="en-US" sz="4600" b="1" dirty="0">
                <a:solidFill>
                  <a:schemeClr val="accent3">
                    <a:lumMod val="75000"/>
                  </a:schemeClr>
                </a:solidFill>
                <a:latin typeface="Franklin Gothic Medium Cond" panose="020B0606030402020204" pitchFamily="34" charset="0"/>
              </a:rPr>
              <a:t>Why Ten Years?</a:t>
            </a:r>
          </a:p>
        </p:txBody>
      </p:sp>
      <p:sp>
        <p:nvSpPr>
          <p:cNvPr id="3" name="Content Placeholder 2">
            <a:extLst>
              <a:ext uri="{FF2B5EF4-FFF2-40B4-BE49-F238E27FC236}">
                <a16:creationId xmlns:a16="http://schemas.microsoft.com/office/drawing/2014/main" id="{0F040372-4D8C-6641-AC67-56ECEAD366FA}"/>
              </a:ext>
            </a:extLst>
          </p:cNvPr>
          <p:cNvSpPr>
            <a:spLocks noGrp="1"/>
          </p:cNvSpPr>
          <p:nvPr>
            <p:ph sz="half" idx="1"/>
          </p:nvPr>
        </p:nvSpPr>
        <p:spPr>
          <a:xfrm>
            <a:off x="762242" y="2560320"/>
            <a:ext cx="6235324" cy="3826146"/>
          </a:xfrm>
        </p:spPr>
        <p:txBody>
          <a:bodyPr>
            <a:normAutofit fontScale="92500"/>
          </a:bodyPr>
          <a:lstStyle/>
          <a:p>
            <a:pPr>
              <a:lnSpc>
                <a:spcPct val="100000"/>
              </a:lnSpc>
              <a:spcBef>
                <a:spcPts val="800"/>
              </a:spcBef>
              <a:spcAft>
                <a:spcPts val="0"/>
              </a:spcAft>
            </a:pPr>
            <a:r>
              <a:rPr lang="en-US" dirty="0">
                <a:solidFill>
                  <a:schemeClr val="bg1"/>
                </a:solidFill>
              </a:rPr>
              <a:t>NACDL follows FAMM and Sen. Cory Booker in seeking second look after 10 years</a:t>
            </a:r>
          </a:p>
          <a:p>
            <a:pPr>
              <a:lnSpc>
                <a:spcPct val="100000"/>
              </a:lnSpc>
              <a:spcBef>
                <a:spcPts val="800"/>
              </a:spcBef>
              <a:spcAft>
                <a:spcPts val="0"/>
              </a:spcAft>
            </a:pPr>
            <a:r>
              <a:rPr lang="en-US" dirty="0">
                <a:solidFill>
                  <a:schemeClr val="bg1"/>
                </a:solidFill>
              </a:rPr>
              <a:t>Still confines “second look” to those serving very long sentences (10 years served would often mean a sentence of 15 years or more at state level)</a:t>
            </a:r>
          </a:p>
          <a:p>
            <a:pPr>
              <a:lnSpc>
                <a:spcPct val="100000"/>
              </a:lnSpc>
              <a:spcBef>
                <a:spcPts val="800"/>
              </a:spcBef>
              <a:spcAft>
                <a:spcPts val="0"/>
              </a:spcAft>
            </a:pPr>
            <a:r>
              <a:rPr lang="en-US" dirty="0">
                <a:solidFill>
                  <a:schemeClr val="bg1"/>
                </a:solidFill>
              </a:rPr>
              <a:t>Permits opportunity for retroactive application of changed charging practices and sentencing policies and new social science insights</a:t>
            </a:r>
          </a:p>
          <a:p>
            <a:pPr>
              <a:lnSpc>
                <a:spcPct val="100000"/>
              </a:lnSpc>
              <a:spcBef>
                <a:spcPts val="800"/>
              </a:spcBef>
              <a:spcAft>
                <a:spcPts val="0"/>
              </a:spcAft>
            </a:pPr>
            <a:r>
              <a:rPr lang="en-US" dirty="0">
                <a:solidFill>
                  <a:schemeClr val="bg1"/>
                </a:solidFill>
              </a:rPr>
              <a:t>This threshold is humane – offers hope and incentivizes rehabilitation</a:t>
            </a:r>
          </a:p>
          <a:p>
            <a:pPr>
              <a:spcBef>
                <a:spcPts val="800"/>
              </a:spcBef>
              <a:spcAft>
                <a:spcPts val="0"/>
              </a:spcAft>
            </a:pPr>
            <a:endParaRPr lang="en-US" dirty="0">
              <a:solidFill>
                <a:schemeClr val="bg1"/>
              </a:solidFill>
            </a:endParaRPr>
          </a:p>
        </p:txBody>
      </p:sp>
      <p:sp>
        <p:nvSpPr>
          <p:cNvPr id="5" name="Content Placeholder 4">
            <a:extLst>
              <a:ext uri="{FF2B5EF4-FFF2-40B4-BE49-F238E27FC236}">
                <a16:creationId xmlns:a16="http://schemas.microsoft.com/office/drawing/2014/main" id="{3AFB5562-EB06-8948-9CC3-6955D36CDB0B}"/>
              </a:ext>
            </a:extLst>
          </p:cNvPr>
          <p:cNvSpPr>
            <a:spLocks noGrp="1"/>
          </p:cNvSpPr>
          <p:nvPr>
            <p:ph sz="half" idx="2"/>
          </p:nvPr>
        </p:nvSpPr>
        <p:spPr/>
        <p:txBody>
          <a:bodyPr>
            <a:normAutofit fontScale="92500"/>
          </a:bodyPr>
          <a:lstStyle/>
          <a:p>
            <a:endParaRPr lang="en-US" dirty="0"/>
          </a:p>
          <a:p>
            <a:endParaRPr lang="en-US" dirty="0"/>
          </a:p>
        </p:txBody>
      </p:sp>
      <p:pic>
        <p:nvPicPr>
          <p:cNvPr id="6150" name="Picture 6">
            <a:extLst>
              <a:ext uri="{FF2B5EF4-FFF2-40B4-BE49-F238E27FC236}">
                <a16:creationId xmlns:a16="http://schemas.microsoft.com/office/drawing/2014/main" id="{21CD6181-BB33-2440-B4A1-A00EFE07F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5875" y="2851267"/>
            <a:ext cx="4133883" cy="2926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311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970A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290B-E567-0249-B387-7A947650C113}"/>
              </a:ext>
            </a:extLst>
          </p:cNvPr>
          <p:cNvSpPr>
            <a:spLocks noGrp="1"/>
          </p:cNvSpPr>
          <p:nvPr>
            <p:ph type="title"/>
          </p:nvPr>
        </p:nvSpPr>
        <p:spPr/>
        <p:txBody>
          <a:bodyPr>
            <a:normAutofit/>
          </a:bodyPr>
          <a:lstStyle/>
          <a:p>
            <a:r>
              <a:rPr lang="en-US" sz="4600" b="1" dirty="0">
                <a:solidFill>
                  <a:schemeClr val="accent3">
                    <a:lumMod val="75000"/>
                  </a:schemeClr>
                </a:solidFill>
                <a:latin typeface="Franklin Gothic Medium Cond" panose="020B0606030402020204" pitchFamily="34" charset="0"/>
              </a:rPr>
              <a:t>Why Representation?</a:t>
            </a:r>
          </a:p>
        </p:txBody>
      </p:sp>
      <p:sp>
        <p:nvSpPr>
          <p:cNvPr id="4" name="Content Placeholder 3">
            <a:extLst>
              <a:ext uri="{FF2B5EF4-FFF2-40B4-BE49-F238E27FC236}">
                <a16:creationId xmlns:a16="http://schemas.microsoft.com/office/drawing/2014/main" id="{C8BE2754-6533-2D48-8996-A7E47A402172}"/>
              </a:ext>
            </a:extLst>
          </p:cNvPr>
          <p:cNvSpPr>
            <a:spLocks noGrp="1"/>
          </p:cNvSpPr>
          <p:nvPr>
            <p:ph sz="half" idx="1"/>
          </p:nvPr>
        </p:nvSpPr>
        <p:spPr>
          <a:xfrm>
            <a:off x="1134818" y="2732953"/>
            <a:ext cx="5102352" cy="3310128"/>
          </a:xfrm>
        </p:spPr>
        <p:txBody>
          <a:bodyPr>
            <a:noAutofit/>
          </a:bodyPr>
          <a:lstStyle/>
          <a:p>
            <a:pPr>
              <a:spcBef>
                <a:spcPts val="800"/>
              </a:spcBef>
              <a:spcAft>
                <a:spcPts val="0"/>
              </a:spcAft>
            </a:pPr>
            <a:r>
              <a:rPr lang="en-US" dirty="0">
                <a:solidFill>
                  <a:schemeClr val="bg1"/>
                </a:solidFill>
              </a:rPr>
              <a:t>NACDL (like FAMM and Sen. Cory Booker) includes provision requiring appointment of counsel</a:t>
            </a:r>
          </a:p>
          <a:p>
            <a:pPr>
              <a:spcBef>
                <a:spcPts val="800"/>
              </a:spcBef>
              <a:spcAft>
                <a:spcPts val="0"/>
              </a:spcAft>
            </a:pPr>
            <a:r>
              <a:rPr lang="en-US" dirty="0">
                <a:solidFill>
                  <a:schemeClr val="bg1"/>
                </a:solidFill>
              </a:rPr>
              <a:t>Counsel is more effective</a:t>
            </a:r>
          </a:p>
          <a:p>
            <a:pPr>
              <a:spcBef>
                <a:spcPts val="800"/>
              </a:spcBef>
              <a:spcAft>
                <a:spcPts val="0"/>
              </a:spcAft>
            </a:pPr>
            <a:r>
              <a:rPr lang="en-US" dirty="0">
                <a:solidFill>
                  <a:schemeClr val="bg1"/>
                </a:solidFill>
              </a:rPr>
              <a:t>Hard to advocate for oneself from prison</a:t>
            </a:r>
          </a:p>
          <a:p>
            <a:pPr>
              <a:spcBef>
                <a:spcPts val="800"/>
              </a:spcBef>
              <a:spcAft>
                <a:spcPts val="0"/>
              </a:spcAft>
            </a:pPr>
            <a:r>
              <a:rPr lang="en-US" dirty="0">
                <a:solidFill>
                  <a:schemeClr val="bg1"/>
                </a:solidFill>
              </a:rPr>
              <a:t>Multiple recent analogues indicate that large-scale representation is viable</a:t>
            </a:r>
          </a:p>
        </p:txBody>
      </p:sp>
      <p:pic>
        <p:nvPicPr>
          <p:cNvPr id="7170" name="Picture 2" descr="A Lawyer With A Briefcase Shakes The Hand Greeting Card for Sale by Mike  Twohy">
            <a:extLst>
              <a:ext uri="{FF2B5EF4-FFF2-40B4-BE49-F238E27FC236}">
                <a16:creationId xmlns:a16="http://schemas.microsoft.com/office/drawing/2014/main" id="{D49BDEF7-CDE9-084A-8A7C-95902C48B6D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1299" t="1472" r="11254" b="13914"/>
          <a:stretch/>
        </p:blipFill>
        <p:spPr bwMode="auto">
          <a:xfrm>
            <a:off x="6972499" y="2454057"/>
            <a:ext cx="3921053" cy="30600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F22C0C6-D879-6849-9EC1-C51926AAFEA0}"/>
              </a:ext>
            </a:extLst>
          </p:cNvPr>
          <p:cNvSpPr txBox="1"/>
          <p:nvPr/>
        </p:nvSpPr>
        <p:spPr>
          <a:xfrm>
            <a:off x="6663907" y="5642971"/>
            <a:ext cx="453823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“I’ve heard mitigating things about you.”</a:t>
            </a:r>
          </a:p>
        </p:txBody>
      </p:sp>
    </p:spTree>
    <p:extLst>
      <p:ext uri="{BB962C8B-B14F-4D97-AF65-F5344CB8AC3E}">
        <p14:creationId xmlns:p14="http://schemas.microsoft.com/office/powerpoint/2010/main" val="2558960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970A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290B-E567-0249-B387-7A947650C113}"/>
              </a:ext>
            </a:extLst>
          </p:cNvPr>
          <p:cNvSpPr>
            <a:spLocks noGrp="1"/>
          </p:cNvSpPr>
          <p:nvPr>
            <p:ph type="title"/>
          </p:nvPr>
        </p:nvSpPr>
        <p:spPr>
          <a:xfrm>
            <a:off x="1295402" y="957584"/>
            <a:ext cx="9601196" cy="1303867"/>
          </a:xfrm>
        </p:spPr>
        <p:txBody>
          <a:bodyPr>
            <a:normAutofit/>
          </a:bodyPr>
          <a:lstStyle/>
          <a:p>
            <a:r>
              <a:rPr lang="en-US" sz="4600" b="1" dirty="0">
                <a:solidFill>
                  <a:schemeClr val="accent3">
                    <a:lumMod val="75000"/>
                  </a:schemeClr>
                </a:solidFill>
                <a:latin typeface="Franklin Gothic Medium Cond" panose="020B0606030402020204" pitchFamily="34" charset="0"/>
              </a:rPr>
              <a:t>Our Proposed Process</a:t>
            </a:r>
          </a:p>
        </p:txBody>
      </p:sp>
      <p:sp>
        <p:nvSpPr>
          <p:cNvPr id="4" name="Content Placeholder 3">
            <a:extLst>
              <a:ext uri="{FF2B5EF4-FFF2-40B4-BE49-F238E27FC236}">
                <a16:creationId xmlns:a16="http://schemas.microsoft.com/office/drawing/2014/main" id="{C8BE2754-6533-2D48-8996-A7E47A402172}"/>
              </a:ext>
            </a:extLst>
          </p:cNvPr>
          <p:cNvSpPr>
            <a:spLocks noGrp="1"/>
          </p:cNvSpPr>
          <p:nvPr>
            <p:ph sz="half" idx="1"/>
          </p:nvPr>
        </p:nvSpPr>
        <p:spPr>
          <a:xfrm>
            <a:off x="665019" y="2566440"/>
            <a:ext cx="6426289" cy="3848463"/>
          </a:xfrm>
        </p:spPr>
        <p:txBody>
          <a:bodyPr>
            <a:normAutofit fontScale="92500"/>
          </a:bodyPr>
          <a:lstStyle/>
          <a:p>
            <a:pPr>
              <a:spcBef>
                <a:spcPts val="800"/>
              </a:spcBef>
              <a:spcAft>
                <a:spcPts val="0"/>
              </a:spcAft>
            </a:pPr>
            <a:r>
              <a:rPr lang="en-US" dirty="0">
                <a:solidFill>
                  <a:schemeClr val="bg1"/>
                </a:solidFill>
              </a:rPr>
              <a:t>DOC identifies eligible petitioners</a:t>
            </a:r>
          </a:p>
          <a:p>
            <a:pPr>
              <a:spcBef>
                <a:spcPts val="800"/>
              </a:spcBef>
              <a:spcAft>
                <a:spcPts val="0"/>
              </a:spcAft>
            </a:pPr>
            <a:r>
              <a:rPr lang="en-US" dirty="0">
                <a:solidFill>
                  <a:schemeClr val="bg1"/>
                </a:solidFill>
              </a:rPr>
              <a:t>Petitioner can file easily</a:t>
            </a:r>
          </a:p>
          <a:p>
            <a:pPr>
              <a:spcBef>
                <a:spcPts val="800"/>
              </a:spcBef>
              <a:spcAft>
                <a:spcPts val="0"/>
              </a:spcAft>
            </a:pPr>
            <a:r>
              <a:rPr lang="en-US" dirty="0">
                <a:solidFill>
                  <a:schemeClr val="bg1"/>
                </a:solidFill>
              </a:rPr>
              <a:t>Hearing required; does not need to be full-blown evidentiary one but must be involve “face to face” in-person or virtual meeting between judge and petitioner</a:t>
            </a:r>
          </a:p>
          <a:p>
            <a:pPr>
              <a:spcBef>
                <a:spcPts val="800"/>
              </a:spcBef>
              <a:spcAft>
                <a:spcPts val="0"/>
              </a:spcAft>
            </a:pPr>
            <a:r>
              <a:rPr lang="en-US" dirty="0">
                <a:solidFill>
                  <a:schemeClr val="bg1"/>
                </a:solidFill>
              </a:rPr>
              <a:t>Delineates who should be 2d look judge, what is appellate procedure and whether the right can be waived (answer: not)</a:t>
            </a:r>
          </a:p>
          <a:p>
            <a:pPr>
              <a:spcBef>
                <a:spcPts val="800"/>
              </a:spcBef>
              <a:spcAft>
                <a:spcPts val="0"/>
              </a:spcAft>
            </a:pPr>
            <a:r>
              <a:rPr lang="en-US" dirty="0">
                <a:solidFill>
                  <a:schemeClr val="bg1"/>
                </a:solidFill>
              </a:rPr>
              <a:t>Sets forth lengthy series of factors to be considered</a:t>
            </a:r>
          </a:p>
        </p:txBody>
      </p:sp>
      <p:sp>
        <p:nvSpPr>
          <p:cNvPr id="6" name="TextBox 5">
            <a:extLst>
              <a:ext uri="{FF2B5EF4-FFF2-40B4-BE49-F238E27FC236}">
                <a16:creationId xmlns:a16="http://schemas.microsoft.com/office/drawing/2014/main" id="{9F22C0C6-D879-6849-9EC1-C51926AAFEA0}"/>
              </a:ext>
            </a:extLst>
          </p:cNvPr>
          <p:cNvSpPr txBox="1"/>
          <p:nvPr/>
        </p:nvSpPr>
        <p:spPr>
          <a:xfrm>
            <a:off x="6761017" y="5507906"/>
            <a:ext cx="47659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“The past, Your Honor, is a foreign country, and we did things differently there.”</a:t>
            </a:r>
          </a:p>
        </p:txBody>
      </p:sp>
      <p:pic>
        <p:nvPicPr>
          <p:cNvPr id="7" name="Picture 2" descr="In Court, A Lawyer Addresses The Judge Drawing by Charles Barsotti">
            <a:extLst>
              <a:ext uri="{FF2B5EF4-FFF2-40B4-BE49-F238E27FC236}">
                <a16:creationId xmlns:a16="http://schemas.microsoft.com/office/drawing/2014/main" id="{4A3F3E89-9142-184F-B3E7-E28B669B95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76" t="3005" r="4145" b="10620"/>
          <a:stretch/>
        </p:blipFill>
        <p:spPr bwMode="auto">
          <a:xfrm>
            <a:off x="7240858" y="2660321"/>
            <a:ext cx="4136572" cy="2753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955395"/>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970A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290B-E567-0249-B387-7A947650C113}"/>
              </a:ext>
            </a:extLst>
          </p:cNvPr>
          <p:cNvSpPr>
            <a:spLocks noGrp="1"/>
          </p:cNvSpPr>
          <p:nvPr>
            <p:ph type="title"/>
          </p:nvPr>
        </p:nvSpPr>
        <p:spPr>
          <a:xfrm>
            <a:off x="1295402" y="908934"/>
            <a:ext cx="9601196" cy="1303867"/>
          </a:xfrm>
        </p:spPr>
        <p:txBody>
          <a:bodyPr>
            <a:normAutofit/>
          </a:bodyPr>
          <a:lstStyle/>
          <a:p>
            <a:r>
              <a:rPr lang="en-US" b="1" dirty="0">
                <a:solidFill>
                  <a:schemeClr val="accent3">
                    <a:lumMod val="75000"/>
                  </a:schemeClr>
                </a:solidFill>
                <a:latin typeface="Franklin Gothic Medium Cond" panose="020B0606030402020204" pitchFamily="34" charset="0"/>
              </a:rPr>
              <a:t>Factors to Be Considered</a:t>
            </a:r>
          </a:p>
        </p:txBody>
      </p:sp>
      <p:sp>
        <p:nvSpPr>
          <p:cNvPr id="4" name="Content Placeholder 3">
            <a:extLst>
              <a:ext uri="{FF2B5EF4-FFF2-40B4-BE49-F238E27FC236}">
                <a16:creationId xmlns:a16="http://schemas.microsoft.com/office/drawing/2014/main" id="{C8BE2754-6533-2D48-8996-A7E47A402172}"/>
              </a:ext>
            </a:extLst>
          </p:cNvPr>
          <p:cNvSpPr>
            <a:spLocks noGrp="1"/>
          </p:cNvSpPr>
          <p:nvPr>
            <p:ph sz="half" idx="1"/>
          </p:nvPr>
        </p:nvSpPr>
        <p:spPr>
          <a:xfrm>
            <a:off x="876065" y="2539895"/>
            <a:ext cx="6193807" cy="3933677"/>
          </a:xfrm>
        </p:spPr>
        <p:txBody>
          <a:bodyPr>
            <a:normAutofit fontScale="92500" lnSpcReduction="20000"/>
          </a:bodyPr>
          <a:lstStyle/>
          <a:p>
            <a:pPr>
              <a:spcBef>
                <a:spcPts val="800"/>
              </a:spcBef>
              <a:spcAft>
                <a:spcPts val="0"/>
              </a:spcAft>
            </a:pPr>
            <a:r>
              <a:rPr lang="en-US" dirty="0">
                <a:solidFill>
                  <a:schemeClr val="bg1"/>
                </a:solidFill>
              </a:rPr>
              <a:t>Age at time of offense and time of petition</a:t>
            </a:r>
          </a:p>
          <a:p>
            <a:pPr>
              <a:spcBef>
                <a:spcPts val="800"/>
              </a:spcBef>
              <a:spcAft>
                <a:spcPts val="0"/>
              </a:spcAft>
            </a:pPr>
            <a:r>
              <a:rPr lang="en-US" dirty="0">
                <a:solidFill>
                  <a:schemeClr val="bg1"/>
                </a:solidFill>
              </a:rPr>
              <a:t>Nature of the offense</a:t>
            </a:r>
          </a:p>
          <a:p>
            <a:pPr>
              <a:spcBef>
                <a:spcPts val="800"/>
              </a:spcBef>
              <a:spcAft>
                <a:spcPts val="0"/>
              </a:spcAft>
            </a:pPr>
            <a:r>
              <a:rPr lang="en-US" dirty="0">
                <a:solidFill>
                  <a:schemeClr val="bg1"/>
                </a:solidFill>
              </a:rPr>
              <a:t>Petitioner’s history and current characteristics </a:t>
            </a:r>
          </a:p>
          <a:p>
            <a:pPr>
              <a:spcBef>
                <a:spcPts val="800"/>
              </a:spcBef>
              <a:spcAft>
                <a:spcPts val="0"/>
              </a:spcAft>
            </a:pPr>
            <a:r>
              <a:rPr lang="en-US" dirty="0">
                <a:solidFill>
                  <a:schemeClr val="bg1"/>
                </a:solidFill>
              </a:rPr>
              <a:t>Petitioner’s role in the original offense</a:t>
            </a:r>
          </a:p>
          <a:p>
            <a:pPr>
              <a:spcBef>
                <a:spcPts val="800"/>
              </a:spcBef>
              <a:spcAft>
                <a:spcPts val="0"/>
              </a:spcAft>
            </a:pPr>
            <a:r>
              <a:rPr lang="en-US" dirty="0">
                <a:solidFill>
                  <a:schemeClr val="bg1"/>
                </a:solidFill>
              </a:rPr>
              <a:t>Current health and mental health status</a:t>
            </a:r>
          </a:p>
          <a:p>
            <a:pPr>
              <a:spcBef>
                <a:spcPts val="800"/>
              </a:spcBef>
              <a:spcAft>
                <a:spcPts val="0"/>
              </a:spcAft>
            </a:pPr>
            <a:r>
              <a:rPr lang="en-US" dirty="0">
                <a:solidFill>
                  <a:schemeClr val="bg1"/>
                </a:solidFill>
              </a:rPr>
              <a:t>Victim impact statement</a:t>
            </a:r>
          </a:p>
          <a:p>
            <a:pPr>
              <a:spcBef>
                <a:spcPts val="800"/>
              </a:spcBef>
              <a:spcAft>
                <a:spcPts val="0"/>
              </a:spcAft>
            </a:pPr>
            <a:r>
              <a:rPr lang="en-US" dirty="0">
                <a:solidFill>
                  <a:schemeClr val="bg1"/>
                </a:solidFill>
              </a:rPr>
              <a:t>Did petitioner suffer a trial penalty?</a:t>
            </a:r>
          </a:p>
          <a:p>
            <a:pPr>
              <a:spcBef>
                <a:spcPts val="800"/>
              </a:spcBef>
              <a:spcAft>
                <a:spcPts val="0"/>
              </a:spcAft>
            </a:pPr>
            <a:r>
              <a:rPr lang="en-US" dirty="0">
                <a:solidFill>
                  <a:schemeClr val="bg1"/>
                </a:solidFill>
              </a:rPr>
              <a:t>Did petitioner receive IAC?</a:t>
            </a:r>
          </a:p>
          <a:p>
            <a:pPr>
              <a:spcBef>
                <a:spcPts val="800"/>
              </a:spcBef>
              <a:spcAft>
                <a:spcPts val="0"/>
              </a:spcAft>
            </a:pPr>
            <a:r>
              <a:rPr lang="en-US" dirty="0">
                <a:solidFill>
                  <a:schemeClr val="bg1"/>
                </a:solidFill>
              </a:rPr>
              <a:t>Is there an innocence issue?</a:t>
            </a:r>
          </a:p>
          <a:p>
            <a:pPr>
              <a:spcBef>
                <a:spcPts val="800"/>
              </a:spcBef>
              <a:spcAft>
                <a:spcPts val="0"/>
              </a:spcAft>
            </a:pPr>
            <a:r>
              <a:rPr lang="en-US" dirty="0">
                <a:solidFill>
                  <a:schemeClr val="bg1"/>
                </a:solidFill>
              </a:rPr>
              <a:t>Key issue: would sentence be lower today</a:t>
            </a:r>
          </a:p>
        </p:txBody>
      </p:sp>
      <p:pic>
        <p:nvPicPr>
          <p:cNvPr id="1026" name="Picture 2" descr="Intersectionality – Subcultures and Sociology">
            <a:extLst>
              <a:ext uri="{FF2B5EF4-FFF2-40B4-BE49-F238E27FC236}">
                <a16:creationId xmlns:a16="http://schemas.microsoft.com/office/drawing/2014/main" id="{4D338FEB-876F-B948-B911-364350C860F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62305" y="2716399"/>
            <a:ext cx="4810467" cy="3407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752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970A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F69F-45B8-B94B-BAFF-5E82B2BCB613}"/>
              </a:ext>
            </a:extLst>
          </p:cNvPr>
          <p:cNvSpPr>
            <a:spLocks noGrp="1"/>
          </p:cNvSpPr>
          <p:nvPr>
            <p:ph type="title"/>
          </p:nvPr>
        </p:nvSpPr>
        <p:spPr>
          <a:xfrm>
            <a:off x="-1336286" y="898313"/>
            <a:ext cx="9601196" cy="1303867"/>
          </a:xfrm>
        </p:spPr>
        <p:txBody>
          <a:bodyPr>
            <a:normAutofit/>
          </a:bodyPr>
          <a:lstStyle/>
          <a:p>
            <a:r>
              <a:rPr lang="en-US" sz="4600" b="1" dirty="0">
                <a:solidFill>
                  <a:schemeClr val="accent3">
                    <a:lumMod val="75000"/>
                  </a:schemeClr>
                </a:solidFill>
                <a:latin typeface="Franklin Gothic Medium Cond" panose="020B0606030402020204" pitchFamily="34" charset="0"/>
              </a:rPr>
              <a:t>Role of Victims</a:t>
            </a:r>
          </a:p>
        </p:txBody>
      </p:sp>
      <p:sp>
        <p:nvSpPr>
          <p:cNvPr id="4" name="Content Placeholder 3">
            <a:extLst>
              <a:ext uri="{FF2B5EF4-FFF2-40B4-BE49-F238E27FC236}">
                <a16:creationId xmlns:a16="http://schemas.microsoft.com/office/drawing/2014/main" id="{5BC3C4EF-5198-3F4B-AA82-EF1212848921}"/>
              </a:ext>
            </a:extLst>
          </p:cNvPr>
          <p:cNvSpPr>
            <a:spLocks noGrp="1"/>
          </p:cNvSpPr>
          <p:nvPr>
            <p:ph sz="half" idx="1"/>
          </p:nvPr>
        </p:nvSpPr>
        <p:spPr>
          <a:xfrm>
            <a:off x="1225296" y="2577634"/>
            <a:ext cx="4599034" cy="3685582"/>
          </a:xfrm>
        </p:spPr>
        <p:txBody>
          <a:bodyPr>
            <a:noAutofit/>
          </a:bodyPr>
          <a:lstStyle/>
          <a:p>
            <a:pPr>
              <a:spcBef>
                <a:spcPts val="800"/>
              </a:spcBef>
              <a:spcAft>
                <a:spcPts val="0"/>
              </a:spcAft>
            </a:pPr>
            <a:r>
              <a:rPr lang="en-US" sz="2350" dirty="0">
                <a:solidFill>
                  <a:schemeClr val="bg1"/>
                </a:solidFill>
              </a:rPr>
              <a:t>At state level, majority is incarcerated for violent crime</a:t>
            </a:r>
          </a:p>
          <a:p>
            <a:pPr>
              <a:spcBef>
                <a:spcPts val="800"/>
              </a:spcBef>
              <a:spcAft>
                <a:spcPts val="0"/>
              </a:spcAft>
            </a:pPr>
            <a:r>
              <a:rPr lang="en-US" sz="2350" dirty="0">
                <a:solidFill>
                  <a:schemeClr val="bg1"/>
                </a:solidFill>
              </a:rPr>
              <a:t>“Second look” has potential to retraumatize victims</a:t>
            </a:r>
          </a:p>
          <a:p>
            <a:pPr>
              <a:spcBef>
                <a:spcPts val="800"/>
              </a:spcBef>
              <a:spcAft>
                <a:spcPts val="0"/>
              </a:spcAft>
            </a:pPr>
            <a:r>
              <a:rPr lang="en-US" sz="2350" dirty="0">
                <a:solidFill>
                  <a:schemeClr val="bg1"/>
                </a:solidFill>
              </a:rPr>
              <a:t>MPL and NACDL propose orderly procedure for victim participation in second look process</a:t>
            </a:r>
          </a:p>
          <a:p>
            <a:pPr>
              <a:spcBef>
                <a:spcPts val="800"/>
              </a:spcBef>
              <a:spcAft>
                <a:spcPts val="0"/>
              </a:spcAft>
            </a:pPr>
            <a:r>
              <a:rPr lang="en-US" sz="2350" dirty="0">
                <a:solidFill>
                  <a:schemeClr val="bg1"/>
                </a:solidFill>
              </a:rPr>
              <a:t>Presents opportunity for restorative justice</a:t>
            </a:r>
          </a:p>
        </p:txBody>
      </p:sp>
      <p:pic>
        <p:nvPicPr>
          <p:cNvPr id="5" name="Content Placeholder 4" descr="Chart, sunburst chart&#10;&#10;Description automatically generated">
            <a:extLst>
              <a:ext uri="{FF2B5EF4-FFF2-40B4-BE49-F238E27FC236}">
                <a16:creationId xmlns:a16="http://schemas.microsoft.com/office/drawing/2014/main" id="{8F5D1D6B-C44E-1949-8605-C67CBB05BFA1}"/>
              </a:ext>
            </a:extLst>
          </p:cNvPr>
          <p:cNvPicPr>
            <a:picLocks noGrp="1" noChangeAspect="1"/>
          </p:cNvPicPr>
          <p:nvPr>
            <p:ph sz="half" idx="2"/>
          </p:nvPr>
        </p:nvPicPr>
        <p:blipFill>
          <a:blip r:embed="rId2"/>
          <a:stretch>
            <a:fillRect/>
          </a:stretch>
        </p:blipFill>
        <p:spPr bwMode="auto">
          <a:xfrm>
            <a:off x="6329838" y="446091"/>
            <a:ext cx="5408275" cy="5968563"/>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8">
            <a:extLst>
              <a:ext uri="{FF2B5EF4-FFF2-40B4-BE49-F238E27FC236}">
                <a16:creationId xmlns:a16="http://schemas.microsoft.com/office/drawing/2014/main" id="{DEE11356-583C-BA4E-8E11-E511688742C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7EEE1706-0A31-6B40-957B-5AE5D545E966}"/>
              </a:ext>
            </a:extLst>
          </p:cNvPr>
          <p:cNvSpPr txBox="1"/>
          <p:nvPr/>
        </p:nvSpPr>
        <p:spPr>
          <a:xfrm>
            <a:off x="6594764" y="641465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41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970A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49507" y="2492489"/>
            <a:ext cx="7179122" cy="3792355"/>
          </a:xfrm>
        </p:spPr>
        <p:txBody>
          <a:bodyPr>
            <a:noAutofit/>
          </a:bodyPr>
          <a:lstStyle/>
          <a:p>
            <a:pPr marL="380990" indent="-380990">
              <a:spcBef>
                <a:spcPts val="800"/>
              </a:spcBef>
              <a:spcAft>
                <a:spcPts val="0"/>
              </a:spcAft>
            </a:pPr>
            <a:r>
              <a:rPr lang="en-US" sz="2100" dirty="0">
                <a:solidFill>
                  <a:schemeClr val="bg1"/>
                </a:solidFill>
              </a:rPr>
              <a:t>One in 7 people in U.S. prisons is serving a life sentence, either life without parole (LWOP), life with parole (LWP) or virtual life (50 years or more), totaling 203,865 people</a:t>
            </a:r>
          </a:p>
          <a:p>
            <a:pPr marL="380990" indent="-380990">
              <a:spcBef>
                <a:spcPts val="800"/>
              </a:spcBef>
              <a:spcAft>
                <a:spcPts val="0"/>
              </a:spcAft>
            </a:pPr>
            <a:r>
              <a:rPr lang="en-US" sz="2100" dirty="0">
                <a:solidFill>
                  <a:schemeClr val="bg1"/>
                </a:solidFill>
              </a:rPr>
              <a:t>The number of people serving life without parole — the most extreme type of life sentence — is higher than ever before, a 66% increase since our first census in 2003</a:t>
            </a:r>
          </a:p>
          <a:p>
            <a:pPr marL="380990" indent="-380990">
              <a:spcBef>
                <a:spcPts val="800"/>
              </a:spcBef>
              <a:spcAft>
                <a:spcPts val="0"/>
              </a:spcAft>
            </a:pPr>
            <a:r>
              <a:rPr lang="en-US" sz="2100" dirty="0">
                <a:solidFill>
                  <a:schemeClr val="bg1"/>
                </a:solidFill>
              </a:rPr>
              <a:t>More than two-thirds of those serving life sentences are people of color;</a:t>
            </a:r>
          </a:p>
          <a:p>
            <a:pPr marL="380990" indent="-380990">
              <a:spcBef>
                <a:spcPts val="800"/>
              </a:spcBef>
              <a:spcAft>
                <a:spcPts val="0"/>
              </a:spcAft>
            </a:pPr>
            <a:r>
              <a:rPr lang="en-US" sz="2100" dirty="0">
                <a:solidFill>
                  <a:schemeClr val="bg1"/>
                </a:solidFill>
              </a:rPr>
              <a:t>One in 5 Black men in prison is serving a life sentence;</a:t>
            </a:r>
          </a:p>
          <a:p>
            <a:pPr marL="380990" indent="-380990">
              <a:spcBef>
                <a:spcPts val="800"/>
              </a:spcBef>
              <a:spcAft>
                <a:spcPts val="0"/>
              </a:spcAft>
            </a:pPr>
            <a:r>
              <a:rPr lang="en-US" sz="2100" dirty="0">
                <a:solidFill>
                  <a:schemeClr val="bg1"/>
                </a:solidFill>
              </a:rPr>
              <a:t>Latinx individuals comprise 16% of those serving life sentence</a:t>
            </a:r>
          </a:p>
        </p:txBody>
      </p:sp>
      <p:sp>
        <p:nvSpPr>
          <p:cNvPr id="7" name="Google Shape;88;p17">
            <a:extLst>
              <a:ext uri="{FF2B5EF4-FFF2-40B4-BE49-F238E27FC236}">
                <a16:creationId xmlns:a16="http://schemas.microsoft.com/office/drawing/2014/main" id="{85530BFA-8435-4877-B94A-2B234BE45B89}"/>
              </a:ext>
            </a:extLst>
          </p:cNvPr>
          <p:cNvSpPr txBox="1">
            <a:spLocks noGrp="1"/>
          </p:cNvSpPr>
          <p:nvPr>
            <p:ph type="title"/>
          </p:nvPr>
        </p:nvSpPr>
        <p:spPr>
          <a:xfrm>
            <a:off x="849507" y="1131996"/>
            <a:ext cx="10492983" cy="618400"/>
          </a:xfrm>
          <a:prstGeom prst="rect">
            <a:avLst/>
          </a:prstGeom>
          <a:effectLst>
            <a:outerShdw blurRad="57150" dist="19050" dir="2820000" algn="bl" rotWithShape="0">
              <a:srgbClr val="FFFFFF">
                <a:alpha val="74000"/>
              </a:srgbClr>
            </a:outerShdw>
          </a:effectLst>
        </p:spPr>
        <p:txBody>
          <a:bodyPr spcFirstLastPara="1" vert="horz" wrap="square" lIns="0" tIns="0" rIns="0" bIns="0" rtlCol="0" anchor="t" anchorCtr="0">
            <a:noAutofit/>
          </a:bodyPr>
          <a:lstStyle/>
          <a:p>
            <a:r>
              <a:rPr lang="en-US" sz="4500" b="1" dirty="0">
                <a:solidFill>
                  <a:schemeClr val="accent3">
                    <a:lumMod val="75000"/>
                  </a:schemeClr>
                </a:solidFill>
                <a:latin typeface="Franklin Gothic Medium Cond" panose="020B0606030402020204" pitchFamily="34" charset="0"/>
              </a:rPr>
              <a:t>No End in Sight: Growth in Life Imprisonment</a:t>
            </a:r>
            <a:endParaRPr sz="4500" b="1" dirty="0">
              <a:solidFill>
                <a:schemeClr val="accent3">
                  <a:lumMod val="75000"/>
                </a:schemeClr>
              </a:solidFill>
              <a:latin typeface="Franklin Gothic Medium Cond" panose="020B0606030402020204" pitchFamily="34" charset="0"/>
            </a:endParaRPr>
          </a:p>
        </p:txBody>
      </p:sp>
      <p:pic>
        <p:nvPicPr>
          <p:cNvPr id="11" name="Picture 10">
            <a:extLst>
              <a:ext uri="{FF2B5EF4-FFF2-40B4-BE49-F238E27FC236}">
                <a16:creationId xmlns:a16="http://schemas.microsoft.com/office/drawing/2014/main" id="{B4D5D4A8-2E63-45F5-9020-AAEFBBBC1948}"/>
              </a:ext>
            </a:extLst>
          </p:cNvPr>
          <p:cNvPicPr>
            <a:picLocks noChangeAspect="1"/>
          </p:cNvPicPr>
          <p:nvPr/>
        </p:nvPicPr>
        <p:blipFill>
          <a:blip r:embed="rId3"/>
          <a:stretch>
            <a:fillRect/>
          </a:stretch>
        </p:blipFill>
        <p:spPr>
          <a:xfrm>
            <a:off x="8028629" y="2492489"/>
            <a:ext cx="3589839" cy="3533949"/>
          </a:xfrm>
          <a:prstGeom prst="rect">
            <a:avLst/>
          </a:prstGeom>
        </p:spPr>
      </p:pic>
    </p:spTree>
    <p:extLst>
      <p:ext uri="{BB962C8B-B14F-4D97-AF65-F5344CB8AC3E}">
        <p14:creationId xmlns:p14="http://schemas.microsoft.com/office/powerpoint/2010/main" val="3786296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970A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F69F-45B8-B94B-BAFF-5E82B2BCB613}"/>
              </a:ext>
            </a:extLst>
          </p:cNvPr>
          <p:cNvSpPr>
            <a:spLocks noGrp="1"/>
          </p:cNvSpPr>
          <p:nvPr>
            <p:ph type="title"/>
          </p:nvPr>
        </p:nvSpPr>
        <p:spPr>
          <a:xfrm>
            <a:off x="1143002" y="868299"/>
            <a:ext cx="9601196" cy="1303867"/>
          </a:xfrm>
        </p:spPr>
        <p:txBody>
          <a:bodyPr>
            <a:normAutofit/>
          </a:bodyPr>
          <a:lstStyle/>
          <a:p>
            <a:r>
              <a:rPr lang="en-US" sz="4600" b="1" dirty="0">
                <a:solidFill>
                  <a:schemeClr val="accent3">
                    <a:lumMod val="75000"/>
                  </a:schemeClr>
                </a:solidFill>
                <a:latin typeface="Franklin Gothic Medium Cond" panose="020B0606030402020204" pitchFamily="34" charset="0"/>
              </a:rPr>
              <a:t>Getting Second Look Legislation Passed</a:t>
            </a:r>
          </a:p>
        </p:txBody>
      </p:sp>
      <p:sp>
        <p:nvSpPr>
          <p:cNvPr id="4" name="Content Placeholder 3">
            <a:extLst>
              <a:ext uri="{FF2B5EF4-FFF2-40B4-BE49-F238E27FC236}">
                <a16:creationId xmlns:a16="http://schemas.microsoft.com/office/drawing/2014/main" id="{5BC3C4EF-5198-3F4B-AA82-EF1212848921}"/>
              </a:ext>
            </a:extLst>
          </p:cNvPr>
          <p:cNvSpPr>
            <a:spLocks noGrp="1"/>
          </p:cNvSpPr>
          <p:nvPr>
            <p:ph sz="half" idx="1"/>
          </p:nvPr>
        </p:nvSpPr>
        <p:spPr>
          <a:xfrm>
            <a:off x="725556" y="2577634"/>
            <a:ext cx="7542545" cy="3685582"/>
          </a:xfrm>
        </p:spPr>
        <p:txBody>
          <a:bodyPr>
            <a:noAutofit/>
          </a:bodyPr>
          <a:lstStyle/>
          <a:p>
            <a:pPr>
              <a:spcBef>
                <a:spcPts val="600"/>
              </a:spcBef>
              <a:spcAft>
                <a:spcPts val="0"/>
              </a:spcAft>
            </a:pPr>
            <a:r>
              <a:rPr lang="en-US" sz="2350" dirty="0">
                <a:solidFill>
                  <a:schemeClr val="bg1"/>
                </a:solidFill>
              </a:rPr>
              <a:t>Uphill battle against precedent, tradition, culture (see Part 3)</a:t>
            </a:r>
          </a:p>
          <a:p>
            <a:pPr>
              <a:spcBef>
                <a:spcPts val="600"/>
              </a:spcBef>
              <a:spcAft>
                <a:spcPts val="0"/>
              </a:spcAft>
            </a:pPr>
            <a:r>
              <a:rPr lang="en-US" sz="2350" dirty="0">
                <a:solidFill>
                  <a:schemeClr val="bg1"/>
                </a:solidFill>
              </a:rPr>
              <a:t>Floodgates (burden on courts and cost)  . . . but at $30K per prisoner per year, the mechanism more than pays for itself </a:t>
            </a:r>
          </a:p>
          <a:p>
            <a:pPr>
              <a:spcBef>
                <a:spcPts val="600"/>
              </a:spcBef>
              <a:spcAft>
                <a:spcPts val="0"/>
              </a:spcAft>
            </a:pPr>
            <a:r>
              <a:rPr lang="en-US" sz="2350" dirty="0">
                <a:solidFill>
                  <a:schemeClr val="bg1"/>
                </a:solidFill>
              </a:rPr>
              <a:t>Studies show early release does not increase recidivism for similarly situated prisoners who serve entire sentence, see e.g.</a:t>
            </a:r>
          </a:p>
          <a:p>
            <a:pPr>
              <a:spcBef>
                <a:spcPts val="600"/>
              </a:spcBef>
              <a:spcAft>
                <a:spcPts val="0"/>
              </a:spcAft>
            </a:pPr>
            <a:r>
              <a:rPr lang="en-US" sz="2350" dirty="0">
                <a:solidFill>
                  <a:schemeClr val="bg1"/>
                </a:solidFill>
              </a:rPr>
              <a:t>Public opinion is changing and open to this kind of reform</a:t>
            </a:r>
          </a:p>
          <a:p>
            <a:pPr>
              <a:spcBef>
                <a:spcPts val="600"/>
              </a:spcBef>
              <a:spcAft>
                <a:spcPts val="0"/>
              </a:spcAft>
            </a:pPr>
            <a:r>
              <a:rPr lang="en-US" sz="2350" dirty="0">
                <a:solidFill>
                  <a:schemeClr val="bg1"/>
                </a:solidFill>
              </a:rPr>
              <a:t>This issue is bipartisan</a:t>
            </a:r>
          </a:p>
          <a:p>
            <a:pPr>
              <a:spcBef>
                <a:spcPts val="600"/>
              </a:spcBef>
              <a:spcAft>
                <a:spcPts val="0"/>
              </a:spcAft>
            </a:pPr>
            <a:r>
              <a:rPr lang="en-US" sz="2350" dirty="0">
                <a:solidFill>
                  <a:schemeClr val="bg1"/>
                </a:solidFill>
              </a:rPr>
              <a:t>Second look legislation is being passed (e.g., DC, Florida, New York DVSJA)</a:t>
            </a:r>
          </a:p>
        </p:txBody>
      </p:sp>
      <p:sp>
        <p:nvSpPr>
          <p:cNvPr id="9" name="AutoShape 8">
            <a:extLst>
              <a:ext uri="{FF2B5EF4-FFF2-40B4-BE49-F238E27FC236}">
                <a16:creationId xmlns:a16="http://schemas.microsoft.com/office/drawing/2014/main" id="{DEE11356-583C-BA4E-8E11-E511688742C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7EEE1706-0A31-6B40-957B-5AE5D545E966}"/>
              </a:ext>
            </a:extLst>
          </p:cNvPr>
          <p:cNvSpPr txBox="1"/>
          <p:nvPr/>
        </p:nvSpPr>
        <p:spPr>
          <a:xfrm>
            <a:off x="6594764" y="641465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5290C1C-488D-4192-A3F7-DCA40A695775}"/>
              </a:ext>
            </a:extLst>
          </p:cNvPr>
          <p:cNvPicPr>
            <a:picLocks noChangeAspect="1"/>
          </p:cNvPicPr>
          <p:nvPr/>
        </p:nvPicPr>
        <p:blipFill>
          <a:blip r:embed="rId2"/>
          <a:stretch>
            <a:fillRect/>
          </a:stretch>
        </p:blipFill>
        <p:spPr>
          <a:xfrm>
            <a:off x="8433980" y="2605367"/>
            <a:ext cx="2936210" cy="2313142"/>
          </a:xfrm>
          <a:prstGeom prst="rect">
            <a:avLst/>
          </a:prstGeom>
        </p:spPr>
      </p:pic>
    </p:spTree>
    <p:extLst>
      <p:ext uri="{BB962C8B-B14F-4D97-AF65-F5344CB8AC3E}">
        <p14:creationId xmlns:p14="http://schemas.microsoft.com/office/powerpoint/2010/main" val="100843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970A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1544" y="2829556"/>
            <a:ext cx="6395868" cy="3150497"/>
          </a:xfrm>
        </p:spPr>
        <p:txBody>
          <a:bodyPr>
            <a:noAutofit/>
          </a:bodyPr>
          <a:lstStyle/>
          <a:p>
            <a:pPr indent="-457189">
              <a:spcBef>
                <a:spcPts val="1000"/>
              </a:spcBef>
              <a:spcAft>
                <a:spcPts val="0"/>
              </a:spcAft>
              <a:buSzPts val="1800"/>
            </a:pPr>
            <a:r>
              <a:rPr lang="en-US" dirty="0">
                <a:solidFill>
                  <a:schemeClr val="bg1"/>
                </a:solidFill>
              </a:rPr>
              <a:t>Underlying causes lengthening prison terms demand expansions of post-conviction remedies </a:t>
            </a:r>
          </a:p>
          <a:p>
            <a:pPr indent="-457189">
              <a:spcBef>
                <a:spcPts val="1000"/>
              </a:spcBef>
              <a:spcAft>
                <a:spcPts val="0"/>
              </a:spcAft>
              <a:buSzPts val="1800"/>
            </a:pPr>
            <a:r>
              <a:rPr lang="en-US" dirty="0">
                <a:solidFill>
                  <a:schemeClr val="bg1"/>
                </a:solidFill>
              </a:rPr>
              <a:t>Statutory expansions:  DC, California, and Connecticut </a:t>
            </a:r>
          </a:p>
          <a:p>
            <a:pPr indent="-457189">
              <a:spcBef>
                <a:spcPts val="1000"/>
              </a:spcBef>
              <a:spcAft>
                <a:spcPts val="0"/>
              </a:spcAft>
              <a:buSzPts val="1800"/>
            </a:pPr>
            <a:r>
              <a:rPr lang="en-US" dirty="0">
                <a:solidFill>
                  <a:schemeClr val="bg1"/>
                </a:solidFill>
              </a:rPr>
              <a:t>Sentence Review Units: Baltimore, Los Angeles</a:t>
            </a:r>
          </a:p>
          <a:p>
            <a:pPr indent="-457189">
              <a:spcBef>
                <a:spcPts val="1000"/>
              </a:spcBef>
              <a:spcAft>
                <a:spcPts val="0"/>
              </a:spcAft>
              <a:buSzPts val="1800"/>
            </a:pPr>
            <a:r>
              <a:rPr lang="en-US" dirty="0">
                <a:solidFill>
                  <a:schemeClr val="bg1"/>
                </a:solidFill>
              </a:rPr>
              <a:t>Post sentence review efforts: Ohio and Wisconsin </a:t>
            </a:r>
          </a:p>
        </p:txBody>
      </p:sp>
      <p:sp>
        <p:nvSpPr>
          <p:cNvPr id="5" name="Google Shape;159;p27">
            <a:extLst>
              <a:ext uri="{FF2B5EF4-FFF2-40B4-BE49-F238E27FC236}">
                <a16:creationId xmlns:a16="http://schemas.microsoft.com/office/drawing/2014/main" id="{5A95033C-5CBF-405F-A94F-3EFD022B5E54}"/>
              </a:ext>
            </a:extLst>
          </p:cNvPr>
          <p:cNvSpPr txBox="1">
            <a:spLocks/>
          </p:cNvSpPr>
          <p:nvPr/>
        </p:nvSpPr>
        <p:spPr>
          <a:xfrm>
            <a:off x="994488" y="1157875"/>
            <a:ext cx="10512000" cy="914400"/>
          </a:xfrm>
          <a:prstGeom prst="rect">
            <a:avLst/>
          </a:prstGeom>
          <a:effectLst/>
        </p:spPr>
        <p:txBody>
          <a:bodyPr spcFirstLastPara="1" vert="horz" wrap="square" lIns="0" tIns="0" rIns="0" bIns="0" rtlCol="0" anchor="t" anchorCtr="0">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US" sz="4500" b="1" dirty="0">
                <a:solidFill>
                  <a:schemeClr val="accent3">
                    <a:lumMod val="75000"/>
                  </a:schemeClr>
                </a:solidFill>
                <a:latin typeface="Franklin Gothic Medium Cond" panose="020B0606030402020204" pitchFamily="34" charset="0"/>
              </a:rPr>
              <a:t>Policies that Advance a Second Look</a:t>
            </a:r>
          </a:p>
        </p:txBody>
      </p:sp>
      <p:pic>
        <p:nvPicPr>
          <p:cNvPr id="6" name="Picture 5">
            <a:extLst>
              <a:ext uri="{FF2B5EF4-FFF2-40B4-BE49-F238E27FC236}">
                <a16:creationId xmlns:a16="http://schemas.microsoft.com/office/drawing/2014/main" id="{0758C251-C56E-40BE-86F3-BFF2EF1A5035}"/>
              </a:ext>
            </a:extLst>
          </p:cNvPr>
          <p:cNvPicPr>
            <a:picLocks noChangeAspect="1"/>
          </p:cNvPicPr>
          <p:nvPr/>
        </p:nvPicPr>
        <p:blipFill>
          <a:blip r:embed="rId3"/>
          <a:stretch>
            <a:fillRect/>
          </a:stretch>
        </p:blipFill>
        <p:spPr>
          <a:xfrm>
            <a:off x="7257412" y="2608445"/>
            <a:ext cx="3940100" cy="3592721"/>
          </a:xfrm>
          <a:prstGeom prst="rect">
            <a:avLst/>
          </a:prstGeom>
        </p:spPr>
      </p:pic>
    </p:spTree>
    <p:extLst>
      <p:ext uri="{BB962C8B-B14F-4D97-AF65-F5344CB8AC3E}">
        <p14:creationId xmlns:p14="http://schemas.microsoft.com/office/powerpoint/2010/main" val="2353721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970A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1EF2BE5-6031-4C91-AFC1-5E083F9C066D}"/>
              </a:ext>
            </a:extLst>
          </p:cNvPr>
          <p:cNvSpPr>
            <a:spLocks noGrp="1"/>
          </p:cNvSpPr>
          <p:nvPr>
            <p:ph type="title"/>
          </p:nvPr>
        </p:nvSpPr>
        <p:spPr>
          <a:xfrm>
            <a:off x="505635" y="757533"/>
            <a:ext cx="11180727" cy="618400"/>
          </a:xfrm>
        </p:spPr>
        <p:txBody>
          <a:bodyPr>
            <a:noAutofit/>
          </a:bodyPr>
          <a:lstStyle/>
          <a:p>
            <a:pPr algn="ctr"/>
            <a:r>
              <a:rPr lang="en-US" sz="4500" b="1" dirty="0">
                <a:solidFill>
                  <a:schemeClr val="accent3">
                    <a:lumMod val="75000"/>
                  </a:schemeClr>
                </a:solidFill>
                <a:latin typeface="Franklin Gothic Medium Cond" panose="020B0606030402020204" pitchFamily="34" charset="0"/>
              </a:rPr>
              <a:t>Public Safety and Life Imprisonment</a:t>
            </a:r>
          </a:p>
        </p:txBody>
      </p:sp>
      <p:pic>
        <p:nvPicPr>
          <p:cNvPr id="13" name="Picture 12">
            <a:extLst>
              <a:ext uri="{FF2B5EF4-FFF2-40B4-BE49-F238E27FC236}">
                <a16:creationId xmlns:a16="http://schemas.microsoft.com/office/drawing/2014/main" id="{D51DB86A-70EE-48E8-8D57-BD30365C9B10}"/>
              </a:ext>
            </a:extLst>
          </p:cNvPr>
          <p:cNvPicPr>
            <a:picLocks noChangeAspect="1"/>
          </p:cNvPicPr>
          <p:nvPr/>
        </p:nvPicPr>
        <p:blipFill rotWithShape="1">
          <a:blip r:embed="rId3"/>
          <a:srcRect l="6544" r="4727"/>
          <a:stretch/>
        </p:blipFill>
        <p:spPr>
          <a:xfrm>
            <a:off x="1179532" y="1463615"/>
            <a:ext cx="9832931" cy="4774305"/>
          </a:xfrm>
          <a:prstGeom prst="rect">
            <a:avLst/>
          </a:prstGeom>
        </p:spPr>
      </p:pic>
    </p:spTree>
    <p:extLst>
      <p:ext uri="{BB962C8B-B14F-4D97-AF65-F5344CB8AC3E}">
        <p14:creationId xmlns:p14="http://schemas.microsoft.com/office/powerpoint/2010/main" val="1630058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970A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5500" y="2838683"/>
            <a:ext cx="5764603" cy="3078372"/>
          </a:xfrm>
        </p:spPr>
        <p:txBody>
          <a:bodyPr>
            <a:noAutofit/>
          </a:bodyPr>
          <a:lstStyle/>
          <a:p>
            <a:pPr indent="-465655">
              <a:spcBef>
                <a:spcPts val="800"/>
              </a:spcBef>
              <a:spcAft>
                <a:spcPts val="0"/>
              </a:spcAft>
              <a:buSzPts val="1900"/>
            </a:pPr>
            <a:r>
              <a:rPr lang="en-US" sz="2600" dirty="0">
                <a:solidFill>
                  <a:schemeClr val="bg1"/>
                </a:solidFill>
              </a:rPr>
              <a:t>Litigation and case advocacy</a:t>
            </a:r>
          </a:p>
          <a:p>
            <a:pPr indent="-465655">
              <a:spcBef>
                <a:spcPts val="800"/>
              </a:spcBef>
              <a:spcAft>
                <a:spcPts val="0"/>
              </a:spcAft>
              <a:buSzPts val="1900"/>
            </a:pPr>
            <a:r>
              <a:rPr lang="en-US" sz="2600" dirty="0">
                <a:solidFill>
                  <a:schemeClr val="bg1"/>
                </a:solidFill>
              </a:rPr>
              <a:t>Campaign to End Life Imprisonment: Building momentum jurisdiction by jurisdiction – endlifeimprisonment.org </a:t>
            </a:r>
          </a:p>
          <a:p>
            <a:pPr indent="-465655">
              <a:spcBef>
                <a:spcPts val="800"/>
              </a:spcBef>
              <a:spcAft>
                <a:spcPts val="0"/>
              </a:spcAft>
              <a:buSzPts val="1900"/>
            </a:pPr>
            <a:r>
              <a:rPr lang="en-US" sz="2600" dirty="0">
                <a:solidFill>
                  <a:schemeClr val="bg1"/>
                </a:solidFill>
              </a:rPr>
              <a:t>Long-term strategies to recalibrate extreme sentences and create space for mid term adjustments in the short term </a:t>
            </a:r>
          </a:p>
        </p:txBody>
      </p:sp>
      <p:sp>
        <p:nvSpPr>
          <p:cNvPr id="8" name="Google Shape;166;p28">
            <a:extLst>
              <a:ext uri="{FF2B5EF4-FFF2-40B4-BE49-F238E27FC236}">
                <a16:creationId xmlns:a16="http://schemas.microsoft.com/office/drawing/2014/main" id="{D0B68D11-700C-4BEF-937D-5301D7A99DF1}"/>
              </a:ext>
            </a:extLst>
          </p:cNvPr>
          <p:cNvSpPr txBox="1">
            <a:spLocks/>
          </p:cNvSpPr>
          <p:nvPr/>
        </p:nvSpPr>
        <p:spPr>
          <a:xfrm>
            <a:off x="1056212" y="1224150"/>
            <a:ext cx="10079576" cy="917600"/>
          </a:xfrm>
          <a:prstGeom prst="rect">
            <a:avLst/>
          </a:prstGeom>
          <a:effectLst/>
        </p:spPr>
        <p:txBody>
          <a:bodyPr spcFirstLastPara="1" vert="horz" wrap="square" lIns="0" tIns="0" rIns="0" bIns="0" rtlCol="0" anchor="t" anchorCtr="0">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US" sz="4500" b="1" dirty="0">
                <a:solidFill>
                  <a:schemeClr val="accent3">
                    <a:lumMod val="75000"/>
                  </a:schemeClr>
                </a:solidFill>
                <a:latin typeface="Franklin Gothic Medium Cond" panose="020B0606030402020204" pitchFamily="34" charset="0"/>
              </a:rPr>
              <a:t>Strategizing to Advance Second Look Reforms</a:t>
            </a:r>
          </a:p>
        </p:txBody>
      </p:sp>
      <p:pic>
        <p:nvPicPr>
          <p:cNvPr id="9" name="Picture 8">
            <a:extLst>
              <a:ext uri="{FF2B5EF4-FFF2-40B4-BE49-F238E27FC236}">
                <a16:creationId xmlns:a16="http://schemas.microsoft.com/office/drawing/2014/main" id="{CC22BF51-90F3-413E-AE03-D9C2FA2DA831}"/>
              </a:ext>
            </a:extLst>
          </p:cNvPr>
          <p:cNvPicPr>
            <a:picLocks noChangeAspect="1"/>
          </p:cNvPicPr>
          <p:nvPr/>
        </p:nvPicPr>
        <p:blipFill>
          <a:blip r:embed="rId3"/>
          <a:stretch>
            <a:fillRect/>
          </a:stretch>
        </p:blipFill>
        <p:spPr>
          <a:xfrm>
            <a:off x="7139836" y="2656121"/>
            <a:ext cx="3926664" cy="3443497"/>
          </a:xfrm>
          <a:prstGeom prst="rect">
            <a:avLst/>
          </a:prstGeom>
        </p:spPr>
      </p:pic>
    </p:spTree>
    <p:extLst>
      <p:ext uri="{BB962C8B-B14F-4D97-AF65-F5344CB8AC3E}">
        <p14:creationId xmlns:p14="http://schemas.microsoft.com/office/powerpoint/2010/main" val="2784118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970A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5199" y="2858695"/>
            <a:ext cx="4504150" cy="2877956"/>
          </a:xfrm>
        </p:spPr>
        <p:txBody>
          <a:bodyPr>
            <a:normAutofit/>
          </a:bodyPr>
          <a:lstStyle/>
          <a:p>
            <a:pPr indent="-482588">
              <a:spcBef>
                <a:spcPts val="800"/>
              </a:spcBef>
              <a:buSzPts val="2100"/>
            </a:pPr>
            <a:r>
              <a:rPr lang="en-US" sz="2800" dirty="0">
                <a:solidFill>
                  <a:schemeClr val="bg1"/>
                </a:solidFill>
              </a:rPr>
              <a:t>Organizing a discussion</a:t>
            </a:r>
          </a:p>
          <a:p>
            <a:pPr indent="-482588">
              <a:spcBef>
                <a:spcPts val="800"/>
              </a:spcBef>
              <a:buSzPts val="2100"/>
            </a:pPr>
            <a:r>
              <a:rPr lang="en-US" sz="2800" dirty="0">
                <a:solidFill>
                  <a:schemeClr val="bg1"/>
                </a:solidFill>
              </a:rPr>
              <a:t>Developing a local and state narrative</a:t>
            </a:r>
          </a:p>
          <a:p>
            <a:pPr indent="-482588">
              <a:spcBef>
                <a:spcPts val="800"/>
              </a:spcBef>
              <a:spcAft>
                <a:spcPts val="1600"/>
              </a:spcAft>
              <a:buSzPts val="2100"/>
            </a:pPr>
            <a:r>
              <a:rPr lang="en-US" sz="2800" dirty="0">
                <a:solidFill>
                  <a:schemeClr val="bg1"/>
                </a:solidFill>
              </a:rPr>
              <a:t>Showing need and possibility for reforms</a:t>
            </a:r>
          </a:p>
        </p:txBody>
      </p:sp>
      <p:sp>
        <p:nvSpPr>
          <p:cNvPr id="6" name="Google Shape;179;p30">
            <a:extLst>
              <a:ext uri="{FF2B5EF4-FFF2-40B4-BE49-F238E27FC236}">
                <a16:creationId xmlns:a16="http://schemas.microsoft.com/office/drawing/2014/main" id="{BD504874-FB3C-421B-9D12-FAE4F1714D98}"/>
              </a:ext>
            </a:extLst>
          </p:cNvPr>
          <p:cNvSpPr txBox="1">
            <a:spLocks/>
          </p:cNvSpPr>
          <p:nvPr/>
        </p:nvSpPr>
        <p:spPr>
          <a:xfrm>
            <a:off x="1375199" y="1121349"/>
            <a:ext cx="9441600" cy="907600"/>
          </a:xfrm>
          <a:prstGeom prst="rect">
            <a:avLst/>
          </a:prstGeom>
          <a:effectLst/>
        </p:spPr>
        <p:txBody>
          <a:bodyPr spcFirstLastPara="1" vert="horz" wrap="square" lIns="0" tIns="0" rIns="0" bIns="0" rtlCol="0" anchor="t" anchorCtr="0">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US" sz="4500" b="1" dirty="0">
                <a:solidFill>
                  <a:schemeClr val="accent3">
                    <a:lumMod val="75000"/>
                  </a:schemeClr>
                </a:solidFill>
                <a:latin typeface="Franklin Gothic Medium Cond" panose="020B0606030402020204" pitchFamily="34" charset="0"/>
              </a:rPr>
              <a:t>Expanding Second Looks at Reforms</a:t>
            </a:r>
          </a:p>
        </p:txBody>
      </p:sp>
      <p:pic>
        <p:nvPicPr>
          <p:cNvPr id="7" name="Picture 2" descr="COVID-19 and Criminal (In)Justice: The Case to End Mass Incarceration Now -  Non Profit News | Nonprofit Quarterly">
            <a:extLst>
              <a:ext uri="{FF2B5EF4-FFF2-40B4-BE49-F238E27FC236}">
                <a16:creationId xmlns:a16="http://schemas.microsoft.com/office/drawing/2014/main" id="{AF3459D8-BACB-4EE1-B6F9-003AC22DB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1112" y="2605288"/>
            <a:ext cx="4613059" cy="3505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834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255E98-5E64-DC46-85DD-46E3D86FFCA9}"/>
              </a:ext>
            </a:extLst>
          </p:cNvPr>
          <p:cNvSpPr>
            <a:spLocks noGrp="1"/>
          </p:cNvSpPr>
          <p:nvPr>
            <p:ph type="subTitle" idx="1"/>
          </p:nvPr>
        </p:nvSpPr>
        <p:spPr>
          <a:xfrm>
            <a:off x="6675038" y="4668602"/>
            <a:ext cx="5299110" cy="2060189"/>
          </a:xfrm>
        </p:spPr>
        <p:txBody>
          <a:bodyPr>
            <a:noAutofit/>
          </a:bodyPr>
          <a:lstStyle/>
          <a:p>
            <a:r>
              <a:rPr lang="en-US" sz="3200" dirty="0">
                <a:solidFill>
                  <a:schemeClr val="bg1"/>
                </a:solidFill>
              </a:rPr>
              <a:t>James Zeigler</a:t>
            </a:r>
          </a:p>
          <a:p>
            <a:r>
              <a:rPr lang="en-US" sz="3200" i="1" dirty="0"/>
              <a:t>Executive Director,</a:t>
            </a:r>
          </a:p>
          <a:p>
            <a:r>
              <a:rPr lang="en-US" sz="3200" i="1" dirty="0"/>
              <a:t>The Second Look Project</a:t>
            </a:r>
            <a:endParaRPr lang="en-US" sz="3200" i="1" dirty="0">
              <a:solidFill>
                <a:schemeClr val="bg1"/>
              </a:solidFill>
            </a:endParaRPr>
          </a:p>
        </p:txBody>
      </p:sp>
      <p:pic>
        <p:nvPicPr>
          <p:cNvPr id="1030" name="Picture 6">
            <a:extLst>
              <a:ext uri="{FF2B5EF4-FFF2-40B4-BE49-F238E27FC236}">
                <a16:creationId xmlns:a16="http://schemas.microsoft.com/office/drawing/2014/main" id="{295DA15C-5BB0-024F-9594-0E0F3FF96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438" r="4438"/>
          <a:stretch/>
        </p:blipFill>
        <p:spPr bwMode="auto">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noFill/>
          <a:effectLst>
            <a:outerShdw blurRad="381000" dist="1524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B9DFF6F-A9D0-411B-9801-59492B97B4D7}"/>
              </a:ext>
            </a:extLst>
          </p:cNvPr>
          <p:cNvSpPr txBox="1">
            <a:spLocks/>
          </p:cNvSpPr>
          <p:nvPr/>
        </p:nvSpPr>
        <p:spPr>
          <a:xfrm>
            <a:off x="6617906" y="336495"/>
            <a:ext cx="5413375" cy="39348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Century Gothic" panose="020B0502020202020204" pitchFamily="34" charset="0"/>
                <a:ea typeface="+mj-ea"/>
                <a:cs typeface="+mj-cs"/>
              </a:defRPr>
            </a:lvl1pPr>
          </a:lstStyle>
          <a:p>
            <a:r>
              <a:rPr lang="en-US" sz="5500" b="1" dirty="0"/>
              <a:t>Part 2: </a:t>
            </a:r>
            <a:r>
              <a:rPr lang="en-US" sz="5500" dirty="0"/>
              <a:t>Incarceration Reduction Amendment Act (“IRAA”)</a:t>
            </a:r>
          </a:p>
        </p:txBody>
      </p:sp>
    </p:spTree>
    <p:extLst>
      <p:ext uri="{BB962C8B-B14F-4D97-AF65-F5344CB8AC3E}">
        <p14:creationId xmlns:p14="http://schemas.microsoft.com/office/powerpoint/2010/main" val="2374221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970A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6301" y="834648"/>
            <a:ext cx="10985326" cy="1436603"/>
          </a:xfrm>
        </p:spPr>
        <p:txBody>
          <a:bodyPr>
            <a:noAutofit/>
          </a:bodyPr>
          <a:lstStyle/>
          <a:p>
            <a:r>
              <a:rPr lang="en-US" sz="4350" b="1" dirty="0">
                <a:solidFill>
                  <a:schemeClr val="accent3">
                    <a:lumMod val="75000"/>
                  </a:schemeClr>
                </a:solidFill>
                <a:latin typeface="Franklin Gothic Medium Cond" panose="020B0606030402020204" pitchFamily="34" charset="0"/>
              </a:rPr>
              <a:t>History of DC’s Second Look Sentence Review Law, The Incarceration Reduction Amendment Act (“IRAA”)</a:t>
            </a:r>
            <a:endParaRPr lang="en-US" sz="4350" dirty="0">
              <a:solidFill>
                <a:schemeClr val="accent3">
                  <a:lumMod val="75000"/>
                </a:schemeClr>
              </a:solidFill>
              <a:latin typeface="Franklin Gothic Medium Cond" panose="020B0606030402020204" pitchFamily="34" charset="0"/>
            </a:endParaRPr>
          </a:p>
        </p:txBody>
      </p:sp>
      <p:sp>
        <p:nvSpPr>
          <p:cNvPr id="3" name="Content Placeholder 2"/>
          <p:cNvSpPr>
            <a:spLocks noGrp="1"/>
          </p:cNvSpPr>
          <p:nvPr>
            <p:ph idx="1"/>
          </p:nvPr>
        </p:nvSpPr>
        <p:spPr>
          <a:xfrm>
            <a:off x="1520347" y="2620970"/>
            <a:ext cx="9151306" cy="3203633"/>
          </a:xfrm>
        </p:spPr>
        <p:txBody>
          <a:bodyPr>
            <a:noAutofit/>
          </a:bodyPr>
          <a:lstStyle/>
          <a:p>
            <a:pPr>
              <a:spcBef>
                <a:spcPts val="800"/>
              </a:spcBef>
              <a:spcAft>
                <a:spcPts val="0"/>
              </a:spcAft>
            </a:pPr>
            <a:r>
              <a:rPr lang="en-US" sz="2600" dirty="0">
                <a:solidFill>
                  <a:schemeClr val="bg1"/>
                </a:solidFill>
              </a:rPr>
              <a:t>Passed in 2016 as part of broader package of youth justice reforms, original version of the bill allowed relief after 20 years for those sentenced for offenses committed before 18, who were not yet parole eligible</a:t>
            </a:r>
          </a:p>
          <a:p>
            <a:pPr>
              <a:spcBef>
                <a:spcPts val="800"/>
              </a:spcBef>
              <a:spcAft>
                <a:spcPts val="0"/>
              </a:spcAft>
            </a:pPr>
            <a:r>
              <a:rPr lang="en-US" sz="2600" dirty="0">
                <a:solidFill>
                  <a:schemeClr val="bg1"/>
                </a:solidFill>
              </a:rPr>
              <a:t>Inspired by line of Supreme Court cases dealing with sentencing of juvenile offenders</a:t>
            </a:r>
          </a:p>
          <a:p>
            <a:pPr>
              <a:spcBef>
                <a:spcPts val="800"/>
              </a:spcBef>
              <a:spcAft>
                <a:spcPts val="0"/>
              </a:spcAft>
            </a:pPr>
            <a:r>
              <a:rPr lang="en-US" sz="2600" dirty="0">
                <a:solidFill>
                  <a:schemeClr val="bg1"/>
                </a:solidFill>
              </a:rPr>
              <a:t>Later amended to allow for relief after 15 years, independent of parole eligibility</a:t>
            </a:r>
          </a:p>
        </p:txBody>
      </p:sp>
    </p:spTree>
    <p:extLst>
      <p:ext uri="{BB962C8B-B14F-4D97-AF65-F5344CB8AC3E}">
        <p14:creationId xmlns:p14="http://schemas.microsoft.com/office/powerpoint/2010/main" val="4039221603"/>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emplate/>
  <TotalTime>4861</TotalTime>
  <Words>1709</Words>
  <Application>Microsoft Office PowerPoint</Application>
  <PresentationFormat>Widescreen</PresentationFormat>
  <Paragraphs>187</Paragraphs>
  <Slides>30</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Calibri</vt:lpstr>
      <vt:lpstr>Century Gothic</vt:lpstr>
      <vt:lpstr>Franklin Gothic Medium</vt:lpstr>
      <vt:lpstr>Franklin Gothic Medium Cond</vt:lpstr>
      <vt:lpstr>Garamond</vt:lpstr>
      <vt:lpstr>Wingdings</vt:lpstr>
      <vt:lpstr>Office Theme</vt:lpstr>
      <vt:lpstr>Organic</vt:lpstr>
      <vt:lpstr>Second Look = Second Chance: Reconsidering Lengthy &amp; Other Extreme Sentences    </vt:lpstr>
      <vt:lpstr>Part 1: Advocating for a Second Look</vt:lpstr>
      <vt:lpstr>No End in Sight: Growth in Life Imprisonment</vt:lpstr>
      <vt:lpstr>PowerPoint Presentation</vt:lpstr>
      <vt:lpstr>Public Safety and Life Imprisonment</vt:lpstr>
      <vt:lpstr>PowerPoint Presentation</vt:lpstr>
      <vt:lpstr>PowerPoint Presentation</vt:lpstr>
      <vt:lpstr>PowerPoint Presentation</vt:lpstr>
      <vt:lpstr>History of DC’s Second Look Sentence Review Law, The Incarceration Reduction Amendment Act (“IRAA”)</vt:lpstr>
      <vt:lpstr>D.C. Code § 24-403.03</vt:lpstr>
      <vt:lpstr>IRAA Practice Overview</vt:lpstr>
      <vt:lpstr>Success under IRAA so far</vt:lpstr>
      <vt:lpstr>The Second Look Amendment Act (IRAA 3.0)</vt:lpstr>
      <vt:lpstr>PowerPoint Presentation</vt:lpstr>
      <vt:lpstr>Theoretical and Practical Objections </vt:lpstr>
      <vt:lpstr>Theoretical Objection 1: “Finality”</vt:lpstr>
      <vt:lpstr>Theoretical Objection 2: Separation of Powers</vt:lpstr>
      <vt:lpstr>Practical Objection 1: Administrative Capacity </vt:lpstr>
      <vt:lpstr>Practical Objection 2: Who Should Modify?</vt:lpstr>
      <vt:lpstr>Practical Objection 3: What About Victims?</vt:lpstr>
      <vt:lpstr>Sources</vt:lpstr>
      <vt:lpstr>Part 4: NACDL’s Model  Second Look Legislation</vt:lpstr>
      <vt:lpstr>Model Penal Code (Sentencing), Dec. 2018 Principles for Legislation</vt:lpstr>
      <vt:lpstr>NACDL’s Model Second Look Legislation:  Key Components</vt:lpstr>
      <vt:lpstr>Why Ten Years?</vt:lpstr>
      <vt:lpstr>Why Representation?</vt:lpstr>
      <vt:lpstr>Our Proposed Process</vt:lpstr>
      <vt:lpstr>Factors to Be Considered</vt:lpstr>
      <vt:lpstr>Role of Victims</vt:lpstr>
      <vt:lpstr>Getting Second Look Legislation Passed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19th Annual NACDL State Criminal Justice Network Conference</dc:title>
  <dc:creator>Microsoft Office User</dc:creator>
  <cp:lastModifiedBy>Riley Janeway</cp:lastModifiedBy>
  <cp:revision>56</cp:revision>
  <dcterms:created xsi:type="dcterms:W3CDTF">2020-08-04T16:04:17Z</dcterms:created>
  <dcterms:modified xsi:type="dcterms:W3CDTF">2021-03-11T21:31:59Z</dcterms:modified>
</cp:coreProperties>
</file>