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1" r:id="rId4"/>
  </p:sldMasterIdLst>
  <p:notesMasterIdLst>
    <p:notesMasterId r:id="rId50"/>
  </p:notesMasterIdLst>
  <p:handoutMasterIdLst>
    <p:handoutMasterId r:id="rId51"/>
  </p:handoutMasterIdLst>
  <p:sldIdLst>
    <p:sldId id="296" r:id="rId5"/>
    <p:sldId id="357" r:id="rId6"/>
    <p:sldId id="319" r:id="rId7"/>
    <p:sldId id="431" r:id="rId8"/>
    <p:sldId id="433" r:id="rId9"/>
    <p:sldId id="432" r:id="rId10"/>
    <p:sldId id="434" r:id="rId11"/>
    <p:sldId id="436" r:id="rId12"/>
    <p:sldId id="463" r:id="rId13"/>
    <p:sldId id="419" r:id="rId14"/>
    <p:sldId id="473" r:id="rId15"/>
    <p:sldId id="474" r:id="rId16"/>
    <p:sldId id="462" r:id="rId17"/>
    <p:sldId id="464" r:id="rId18"/>
    <p:sldId id="479" r:id="rId19"/>
    <p:sldId id="476" r:id="rId20"/>
    <p:sldId id="477" r:id="rId21"/>
    <p:sldId id="485" r:id="rId22"/>
    <p:sldId id="478" r:id="rId23"/>
    <p:sldId id="465" r:id="rId24"/>
    <p:sldId id="466" r:id="rId25"/>
    <p:sldId id="420" r:id="rId26"/>
    <p:sldId id="320" r:id="rId27"/>
    <p:sldId id="481" r:id="rId28"/>
    <p:sldId id="480" r:id="rId29"/>
    <p:sldId id="486" r:id="rId30"/>
    <p:sldId id="487" r:id="rId31"/>
    <p:sldId id="429" r:id="rId32"/>
    <p:sldId id="488" r:id="rId33"/>
    <p:sldId id="443" r:id="rId34"/>
    <p:sldId id="446" r:id="rId35"/>
    <p:sldId id="475" r:id="rId36"/>
    <p:sldId id="416" r:id="rId37"/>
    <p:sldId id="483" r:id="rId38"/>
    <p:sldId id="484" r:id="rId39"/>
    <p:sldId id="468" r:id="rId40"/>
    <p:sldId id="489" r:id="rId41"/>
    <p:sldId id="490" r:id="rId42"/>
    <p:sldId id="469" r:id="rId43"/>
    <p:sldId id="471" r:id="rId44"/>
    <p:sldId id="472" r:id="rId45"/>
    <p:sldId id="336" r:id="rId46"/>
    <p:sldId id="460" r:id="rId47"/>
    <p:sldId id="439" r:id="rId48"/>
    <p:sldId id="440" r:id="rId49"/>
  </p:sldIdLst>
  <p:sldSz cx="9144000" cy="5143500" type="screen16x9"/>
  <p:notesSz cx="9309100" cy="7023100"/>
  <p:defaultTextStyle>
    <a:defPPr>
      <a:defRPr lang="en-US"/>
    </a:defPPr>
    <a:lvl1pPr algn="l" defTabSz="408194"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08194" algn="l" defTabSz="408194"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816388" algn="l" defTabSz="408194"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224582" algn="l" defTabSz="408194"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632776" algn="l" defTabSz="408194"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040969" algn="l" defTabSz="408194" rtl="0" eaLnBrk="1" latinLnBrk="0" hangingPunct="1">
      <a:defRPr kern="1200">
        <a:solidFill>
          <a:schemeClr val="tx1"/>
        </a:solidFill>
        <a:latin typeface="Arial" charset="0"/>
        <a:ea typeface="ＭＳ Ｐゴシック" charset="0"/>
        <a:cs typeface="ＭＳ Ｐゴシック" charset="0"/>
      </a:defRPr>
    </a:lvl6pPr>
    <a:lvl7pPr marL="2449163" algn="l" defTabSz="408194" rtl="0" eaLnBrk="1" latinLnBrk="0" hangingPunct="1">
      <a:defRPr kern="1200">
        <a:solidFill>
          <a:schemeClr val="tx1"/>
        </a:solidFill>
        <a:latin typeface="Arial" charset="0"/>
        <a:ea typeface="ＭＳ Ｐゴシック" charset="0"/>
        <a:cs typeface="ＭＳ Ｐゴシック" charset="0"/>
      </a:defRPr>
    </a:lvl7pPr>
    <a:lvl8pPr marL="2857357" algn="l" defTabSz="408194" rtl="0" eaLnBrk="1" latinLnBrk="0" hangingPunct="1">
      <a:defRPr kern="1200">
        <a:solidFill>
          <a:schemeClr val="tx1"/>
        </a:solidFill>
        <a:latin typeface="Arial" charset="0"/>
        <a:ea typeface="ＭＳ Ｐゴシック" charset="0"/>
        <a:cs typeface="ＭＳ Ｐゴシック" charset="0"/>
      </a:defRPr>
    </a:lvl8pPr>
    <a:lvl9pPr marL="3265551" algn="l" defTabSz="408194"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D235F30-8DC3-1642-06BB-1F61CE3CD021}" name="West Resendes" initials="WR" userId="S::wresendes@aclu.org::fad97a7d-de49-4098-a078-7d67791e557d" providerId="AD"/>
  <p188:author id="{D0517143-292F-2C2F-8868-FBD1EAB254D7}" name="West Resendes" initials="WR" userId="S::WResendes@aclu.org::fad97a7d-de49-4098-a078-7d67791e557d" providerId="AD"/>
  <p188:author id="{04279F49-9D7D-0184-D7A5-E558D0F2872C}" name="Brian Dimmick" initials="BD" userId="S::bdimmick@aclu.org::67bb7711-3aa5-45e6-9646-82d8592b67a6" providerId="AD"/>
  <p188:author id="{BBD95572-16EB-DAC4-CBAC-6B9063A32FEC}" name="Allison Frankel" initials="AF" userId="S::afrankel@aclu.org::65e07b94-901f-44e1-a43f-59a2175cb367" providerId="AD"/>
  <p188:author id="{282FCF98-545D-98E7-454D-CC7072493DF5}" name="Brian Dimmick" initials="BD" userId="S::BDimmick@aclu.org::67bb7711-3aa5-45e6-9646-82d8592b67a6"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134C"/>
    <a:srgbClr val="08459A"/>
    <a:srgbClr val="E8273C"/>
    <a:srgbClr val="83B6F9"/>
    <a:srgbClr val="232360"/>
    <a:srgbClr val="EF404E"/>
    <a:srgbClr val="433A38"/>
    <a:srgbClr val="82CEDC"/>
    <a:srgbClr val="07449A"/>
    <a:srgbClr val="E8273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FD549B-7934-4204-B3E1-AF9679A0E4FA}" v="2" dt="2025-02-05T18:21:17.4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499" autoAdjust="0"/>
  </p:normalViewPr>
  <p:slideViewPr>
    <p:cSldViewPr snapToGrid="0">
      <p:cViewPr varScale="1">
        <p:scale>
          <a:sx n="61" d="100"/>
          <a:sy n="61" d="100"/>
        </p:scale>
        <p:origin x="1440" y="48"/>
      </p:cViewPr>
      <p:guideLst>
        <p:guide orient="horz" pos="2160"/>
        <p:guide pos="2880"/>
        <p:guide orient="horz" pos="16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8" Type="http://schemas.microsoft.com/office/2018/10/relationships/authors" Target="author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nnie Hoffman" userId="0e21fb6d-2cab-4067-ab35-5be660072352" providerId="ADAL" clId="{19FD549B-7934-4204-B3E1-AF9679A0E4FA}"/>
    <pc:docChg chg="addSld modSld">
      <pc:chgData name="Bonnie Hoffman" userId="0e21fb6d-2cab-4067-ab35-5be660072352" providerId="ADAL" clId="{19FD549B-7934-4204-B3E1-AF9679A0E4FA}" dt="2025-02-05T18:25:46.625" v="79" actId="1076"/>
      <pc:docMkLst>
        <pc:docMk/>
      </pc:docMkLst>
      <pc:sldChg chg="modSp mod">
        <pc:chgData name="Bonnie Hoffman" userId="0e21fb6d-2cab-4067-ab35-5be660072352" providerId="ADAL" clId="{19FD549B-7934-4204-B3E1-AF9679A0E4FA}" dt="2025-02-05T18:25:46.625" v="79" actId="1076"/>
        <pc:sldMkLst>
          <pc:docMk/>
          <pc:sldMk cId="3163547269" sldId="296"/>
        </pc:sldMkLst>
        <pc:spChg chg="mod">
          <ac:chgData name="Bonnie Hoffman" userId="0e21fb6d-2cab-4067-ab35-5be660072352" providerId="ADAL" clId="{19FD549B-7934-4204-B3E1-AF9679A0E4FA}" dt="2025-02-05T18:25:39.500" v="78" actId="20577"/>
          <ac:spMkLst>
            <pc:docMk/>
            <pc:sldMk cId="3163547269" sldId="296"/>
            <ac:spMk id="2" creationId="{00000000-0000-0000-0000-000000000000}"/>
          </ac:spMkLst>
        </pc:spChg>
        <pc:spChg chg="mod">
          <ac:chgData name="Bonnie Hoffman" userId="0e21fb6d-2cab-4067-ab35-5be660072352" providerId="ADAL" clId="{19FD549B-7934-4204-B3E1-AF9679A0E4FA}" dt="2025-02-05T18:25:46.625" v="79" actId="1076"/>
          <ac:spMkLst>
            <pc:docMk/>
            <pc:sldMk cId="3163547269" sldId="296"/>
            <ac:spMk id="3" creationId="{3370309F-5284-0EC8-6681-425A2CE2D14E}"/>
          </ac:spMkLst>
        </pc:spChg>
      </pc:sldChg>
      <pc:sldChg chg="addSp delSp modSp new mod">
        <pc:chgData name="Bonnie Hoffman" userId="0e21fb6d-2cab-4067-ab35-5be660072352" providerId="ADAL" clId="{19FD549B-7934-4204-B3E1-AF9679A0E4FA}" dt="2025-02-05T18:21:28.767" v="15" actId="207"/>
        <pc:sldMkLst>
          <pc:docMk/>
          <pc:sldMk cId="1915510102" sldId="491"/>
        </pc:sldMkLst>
        <pc:spChg chg="del">
          <ac:chgData name="Bonnie Hoffman" userId="0e21fb6d-2cab-4067-ab35-5be660072352" providerId="ADAL" clId="{19FD549B-7934-4204-B3E1-AF9679A0E4FA}" dt="2025-02-05T18:20:21.286" v="2" actId="21"/>
          <ac:spMkLst>
            <pc:docMk/>
            <pc:sldMk cId="1915510102" sldId="491"/>
            <ac:spMk id="2" creationId="{D66B4F71-58A3-B3A9-D50E-D6EFF387E463}"/>
          </ac:spMkLst>
        </pc:spChg>
        <pc:spChg chg="add mod">
          <ac:chgData name="Bonnie Hoffman" userId="0e21fb6d-2cab-4067-ab35-5be660072352" providerId="ADAL" clId="{19FD549B-7934-4204-B3E1-AF9679A0E4FA}" dt="2025-02-05T18:20:58.106" v="12" actId="1076"/>
          <ac:spMkLst>
            <pc:docMk/>
            <pc:sldMk cId="1915510102" sldId="491"/>
            <ac:spMk id="4" creationId="{5ECB7098-C732-47E7-EA2A-0ED839E2FB3E}"/>
          </ac:spMkLst>
        </pc:spChg>
        <pc:spChg chg="add mod">
          <ac:chgData name="Bonnie Hoffman" userId="0e21fb6d-2cab-4067-ab35-5be660072352" providerId="ADAL" clId="{19FD549B-7934-4204-B3E1-AF9679A0E4FA}" dt="2025-02-05T18:21:28.767" v="15" actId="207"/>
          <ac:spMkLst>
            <pc:docMk/>
            <pc:sldMk cId="1915510102" sldId="491"/>
            <ac:spMk id="5" creationId="{EBE6C1EE-2C2A-C7DE-9059-02F9E052A49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33943" cy="351155"/>
          </a:xfrm>
          <a:prstGeom prst="rect">
            <a:avLst/>
          </a:prstGeom>
        </p:spPr>
        <p:txBody>
          <a:bodyPr vert="horz" lIns="93324" tIns="46662" rIns="93324" bIns="46662" rtlCol="0"/>
          <a:lstStyle>
            <a:lvl1pPr algn="l">
              <a:defRPr sz="1200"/>
            </a:lvl1pPr>
          </a:lstStyle>
          <a:p>
            <a:pPr>
              <a:defRPr/>
            </a:pPr>
            <a:endParaRPr lang="en-US"/>
          </a:p>
        </p:txBody>
      </p:sp>
      <p:sp>
        <p:nvSpPr>
          <p:cNvPr id="3" name="Date Placeholder 2"/>
          <p:cNvSpPr>
            <a:spLocks noGrp="1"/>
          </p:cNvSpPr>
          <p:nvPr>
            <p:ph type="dt" sz="quarter" idx="1"/>
          </p:nvPr>
        </p:nvSpPr>
        <p:spPr>
          <a:xfrm>
            <a:off x="5273541" y="0"/>
            <a:ext cx="4033943" cy="351155"/>
          </a:xfrm>
          <a:prstGeom prst="rect">
            <a:avLst/>
          </a:prstGeom>
        </p:spPr>
        <p:txBody>
          <a:bodyPr vert="horz" lIns="93324" tIns="46662" rIns="93324" bIns="46662" rtlCol="0"/>
          <a:lstStyle>
            <a:lvl1pPr algn="r">
              <a:defRPr sz="1200"/>
            </a:lvl1pPr>
          </a:lstStyle>
          <a:p>
            <a:pPr>
              <a:defRPr/>
            </a:pPr>
            <a:fld id="{76E5C5AB-A907-A24D-8528-EA481A4FD2D1}" type="datetimeFigureOut">
              <a:rPr lang="en-US"/>
              <a:pPr>
                <a:defRPr/>
              </a:pPr>
              <a:t>2/13/2025</a:t>
            </a:fld>
            <a:endParaRPr lang="en-US"/>
          </a:p>
        </p:txBody>
      </p:sp>
      <p:sp>
        <p:nvSpPr>
          <p:cNvPr id="4" name="Footer Placeholder 3"/>
          <p:cNvSpPr>
            <a:spLocks noGrp="1"/>
          </p:cNvSpPr>
          <p:nvPr>
            <p:ph type="ftr" sz="quarter" idx="2"/>
          </p:nvPr>
        </p:nvSpPr>
        <p:spPr>
          <a:xfrm>
            <a:off x="0" y="6670320"/>
            <a:ext cx="4033943" cy="351155"/>
          </a:xfrm>
          <a:prstGeom prst="rect">
            <a:avLst/>
          </a:prstGeom>
        </p:spPr>
        <p:txBody>
          <a:bodyPr vert="horz" lIns="93324" tIns="46662" rIns="93324" bIns="46662"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5273541" y="6670320"/>
            <a:ext cx="4033943" cy="351155"/>
          </a:xfrm>
          <a:prstGeom prst="rect">
            <a:avLst/>
          </a:prstGeom>
        </p:spPr>
        <p:txBody>
          <a:bodyPr vert="horz" lIns="93324" tIns="46662" rIns="93324" bIns="46662" rtlCol="0" anchor="b"/>
          <a:lstStyle>
            <a:lvl1pPr algn="r">
              <a:defRPr sz="1200"/>
            </a:lvl1pPr>
          </a:lstStyle>
          <a:p>
            <a:pPr>
              <a:defRPr/>
            </a:pPr>
            <a:fld id="{56520A03-9E00-4546-930F-6DAE4817E8FE}" type="slidenum">
              <a:rPr lang="en-US"/>
              <a:pPr>
                <a:defRPr/>
              </a:pPr>
              <a:t>‹#›</a:t>
            </a:fld>
            <a:endParaRPr lang="en-US"/>
          </a:p>
        </p:txBody>
      </p:sp>
    </p:spTree>
    <p:extLst>
      <p:ext uri="{BB962C8B-B14F-4D97-AF65-F5344CB8AC3E}">
        <p14:creationId xmlns:p14="http://schemas.microsoft.com/office/powerpoint/2010/main" val="10982128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33943" cy="3511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5273541" y="0"/>
            <a:ext cx="4033943" cy="351155"/>
          </a:xfrm>
          <a:prstGeom prst="rect">
            <a:avLst/>
          </a:prstGeom>
        </p:spPr>
        <p:txBody>
          <a:bodyPr vert="horz" lIns="93324" tIns="46662" rIns="93324" bIns="46662" rtlCol="0"/>
          <a:lstStyle>
            <a:lvl1pPr algn="r">
              <a:defRPr sz="1200"/>
            </a:lvl1pPr>
          </a:lstStyle>
          <a:p>
            <a:fld id="{F3ABF2C6-B0C9-FB4E-B7A8-A6A24D308238}" type="datetimeFigureOut">
              <a:rPr lang="en-US" smtClean="0"/>
              <a:t>2/13/2025</a:t>
            </a:fld>
            <a:endParaRPr lang="en-US"/>
          </a:p>
        </p:txBody>
      </p:sp>
      <p:sp>
        <p:nvSpPr>
          <p:cNvPr id="4" name="Slide Image Placeholder 3"/>
          <p:cNvSpPr>
            <a:spLocks noGrp="1" noRot="1" noChangeAspect="1"/>
          </p:cNvSpPr>
          <p:nvPr>
            <p:ph type="sldImg" idx="2"/>
          </p:nvPr>
        </p:nvSpPr>
        <p:spPr>
          <a:xfrm>
            <a:off x="2314575" y="527050"/>
            <a:ext cx="4679950" cy="263366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930910" y="3335973"/>
            <a:ext cx="7447280" cy="316039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70320"/>
            <a:ext cx="4033943" cy="3511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5273541" y="6670320"/>
            <a:ext cx="4033943" cy="351155"/>
          </a:xfrm>
          <a:prstGeom prst="rect">
            <a:avLst/>
          </a:prstGeom>
        </p:spPr>
        <p:txBody>
          <a:bodyPr vert="horz" lIns="93324" tIns="46662" rIns="93324" bIns="46662" rtlCol="0" anchor="b"/>
          <a:lstStyle>
            <a:lvl1pPr algn="r">
              <a:defRPr sz="1200"/>
            </a:lvl1pPr>
          </a:lstStyle>
          <a:p>
            <a:fld id="{BB1F8744-264B-CD48-9F3D-2EC066412053}" type="slidenum">
              <a:rPr lang="en-US" smtClean="0"/>
              <a:t>‹#›</a:t>
            </a:fld>
            <a:endParaRPr lang="en-US"/>
          </a:p>
        </p:txBody>
      </p:sp>
    </p:spTree>
    <p:extLst>
      <p:ext uri="{BB962C8B-B14F-4D97-AF65-F5344CB8AC3E}">
        <p14:creationId xmlns:p14="http://schemas.microsoft.com/office/powerpoint/2010/main" val="2143776176"/>
      </p:ext>
    </p:extLst>
  </p:cSld>
  <p:clrMap bg1="lt1" tx1="dk1" bg2="lt2" tx2="dk2" accent1="accent1" accent2="accent2" accent3="accent3" accent4="accent4" accent5="accent5" accent6="accent6" hlink="hlink" folHlink="folHlink"/>
  <p:notesStyle>
    <a:lvl1pPr marL="0" algn="l" defTabSz="408194" rtl="0" eaLnBrk="1" latinLnBrk="0" hangingPunct="1">
      <a:defRPr sz="1100" kern="1200">
        <a:solidFill>
          <a:schemeClr val="tx1"/>
        </a:solidFill>
        <a:latin typeface="+mn-lt"/>
        <a:ea typeface="+mn-ea"/>
        <a:cs typeface="+mn-cs"/>
      </a:defRPr>
    </a:lvl1pPr>
    <a:lvl2pPr marL="408194" algn="l" defTabSz="408194" rtl="0" eaLnBrk="1" latinLnBrk="0" hangingPunct="1">
      <a:defRPr sz="1100" kern="1200">
        <a:solidFill>
          <a:schemeClr val="tx1"/>
        </a:solidFill>
        <a:latin typeface="+mn-lt"/>
        <a:ea typeface="+mn-ea"/>
        <a:cs typeface="+mn-cs"/>
      </a:defRPr>
    </a:lvl2pPr>
    <a:lvl3pPr marL="816388" algn="l" defTabSz="408194" rtl="0" eaLnBrk="1" latinLnBrk="0" hangingPunct="1">
      <a:defRPr sz="1100" kern="1200">
        <a:solidFill>
          <a:schemeClr val="tx1"/>
        </a:solidFill>
        <a:latin typeface="+mn-lt"/>
        <a:ea typeface="+mn-ea"/>
        <a:cs typeface="+mn-cs"/>
      </a:defRPr>
    </a:lvl3pPr>
    <a:lvl4pPr marL="1224582" algn="l" defTabSz="408194" rtl="0" eaLnBrk="1" latinLnBrk="0" hangingPunct="1">
      <a:defRPr sz="1100" kern="1200">
        <a:solidFill>
          <a:schemeClr val="tx1"/>
        </a:solidFill>
        <a:latin typeface="+mn-lt"/>
        <a:ea typeface="+mn-ea"/>
        <a:cs typeface="+mn-cs"/>
      </a:defRPr>
    </a:lvl4pPr>
    <a:lvl5pPr marL="1632776" algn="l" defTabSz="408194" rtl="0" eaLnBrk="1" latinLnBrk="0" hangingPunct="1">
      <a:defRPr sz="1100" kern="1200">
        <a:solidFill>
          <a:schemeClr val="tx1"/>
        </a:solidFill>
        <a:latin typeface="+mn-lt"/>
        <a:ea typeface="+mn-ea"/>
        <a:cs typeface="+mn-cs"/>
      </a:defRPr>
    </a:lvl5pPr>
    <a:lvl6pPr marL="2040969" algn="l" defTabSz="408194" rtl="0" eaLnBrk="1" latinLnBrk="0" hangingPunct="1">
      <a:defRPr sz="1100" kern="1200">
        <a:solidFill>
          <a:schemeClr val="tx1"/>
        </a:solidFill>
        <a:latin typeface="+mn-lt"/>
        <a:ea typeface="+mn-ea"/>
        <a:cs typeface="+mn-cs"/>
      </a:defRPr>
    </a:lvl6pPr>
    <a:lvl7pPr marL="2449163" algn="l" defTabSz="408194" rtl="0" eaLnBrk="1" latinLnBrk="0" hangingPunct="1">
      <a:defRPr sz="1100" kern="1200">
        <a:solidFill>
          <a:schemeClr val="tx1"/>
        </a:solidFill>
        <a:latin typeface="+mn-lt"/>
        <a:ea typeface="+mn-ea"/>
        <a:cs typeface="+mn-cs"/>
      </a:defRPr>
    </a:lvl7pPr>
    <a:lvl8pPr marL="2857357" algn="l" defTabSz="408194" rtl="0" eaLnBrk="1" latinLnBrk="0" hangingPunct="1">
      <a:defRPr sz="1100" kern="1200">
        <a:solidFill>
          <a:schemeClr val="tx1"/>
        </a:solidFill>
        <a:latin typeface="+mn-lt"/>
        <a:ea typeface="+mn-ea"/>
        <a:cs typeface="+mn-cs"/>
      </a:defRPr>
    </a:lvl8pPr>
    <a:lvl9pPr marL="3265551" algn="l" defTabSz="408194"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B1F8744-264B-CD48-9F3D-2EC066412053}" type="slidenum">
              <a:rPr lang="en-US" smtClean="0"/>
              <a:t>1</a:t>
            </a:fld>
            <a:endParaRPr lang="en-US"/>
          </a:p>
        </p:txBody>
      </p:sp>
    </p:spTree>
    <p:extLst>
      <p:ext uri="{BB962C8B-B14F-4D97-AF65-F5344CB8AC3E}">
        <p14:creationId xmlns:p14="http://schemas.microsoft.com/office/powerpoint/2010/main" val="1886858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9C4871-B020-51FD-C428-6750027A5B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50DFFA-846A-1C9C-3540-CABA50676D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FE9D73-7694-D7BC-D441-CF555E27DAF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915EE1A-245A-9889-FD33-882188766E6A}"/>
              </a:ext>
            </a:extLst>
          </p:cNvPr>
          <p:cNvSpPr>
            <a:spLocks noGrp="1"/>
          </p:cNvSpPr>
          <p:nvPr>
            <p:ph type="sldNum" sz="quarter" idx="5"/>
          </p:nvPr>
        </p:nvSpPr>
        <p:spPr/>
        <p:txBody>
          <a:bodyPr/>
          <a:lstStyle/>
          <a:p>
            <a:fld id="{BB1F8744-264B-CD48-9F3D-2EC066412053}" type="slidenum">
              <a:rPr lang="en-US" smtClean="0"/>
              <a:t>11</a:t>
            </a:fld>
            <a:endParaRPr lang="en-US"/>
          </a:p>
        </p:txBody>
      </p:sp>
    </p:spTree>
    <p:extLst>
      <p:ext uri="{BB962C8B-B14F-4D97-AF65-F5344CB8AC3E}">
        <p14:creationId xmlns:p14="http://schemas.microsoft.com/office/powerpoint/2010/main" val="30400726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C8525-CCA2-1F88-7C13-02366D5A63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1611E3-17F6-7ED5-C184-7711E0378F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5C3D3C-BEBC-2B99-52ED-0B614B40641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BBC9C54-7C2A-9184-67AF-A693BFF6749C}"/>
              </a:ext>
            </a:extLst>
          </p:cNvPr>
          <p:cNvSpPr>
            <a:spLocks noGrp="1"/>
          </p:cNvSpPr>
          <p:nvPr>
            <p:ph type="sldNum" sz="quarter" idx="5"/>
          </p:nvPr>
        </p:nvSpPr>
        <p:spPr/>
        <p:txBody>
          <a:bodyPr/>
          <a:lstStyle/>
          <a:p>
            <a:fld id="{BB1F8744-264B-CD48-9F3D-2EC066412053}" type="slidenum">
              <a:rPr lang="en-US" smtClean="0"/>
              <a:t>12</a:t>
            </a:fld>
            <a:endParaRPr lang="en-US"/>
          </a:p>
        </p:txBody>
      </p:sp>
    </p:spTree>
    <p:extLst>
      <p:ext uri="{BB962C8B-B14F-4D97-AF65-F5344CB8AC3E}">
        <p14:creationId xmlns:p14="http://schemas.microsoft.com/office/powerpoint/2010/main" val="21550878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Transcript available here: https://aclunational-my.sharepoint.com/:w:/g/personal/wresendes_aclu_org/EVPz8IagfENDnPQ75FVmn8MBwHp_h-eEIrh8KvTE_eoMnw?e=sLWKc1</a:t>
            </a:r>
          </a:p>
        </p:txBody>
      </p:sp>
      <p:sp>
        <p:nvSpPr>
          <p:cNvPr id="4" name="Slide Number Placeholder 3"/>
          <p:cNvSpPr>
            <a:spLocks noGrp="1"/>
          </p:cNvSpPr>
          <p:nvPr>
            <p:ph type="sldNum" sz="quarter" idx="5"/>
          </p:nvPr>
        </p:nvSpPr>
        <p:spPr/>
        <p:txBody>
          <a:bodyPr/>
          <a:lstStyle/>
          <a:p>
            <a:fld id="{BB1F8744-264B-CD48-9F3D-2EC066412053}" type="slidenum">
              <a:rPr lang="en-US" smtClean="0"/>
              <a:t>13</a:t>
            </a:fld>
            <a:endParaRPr lang="en-US"/>
          </a:p>
        </p:txBody>
      </p:sp>
    </p:spTree>
    <p:extLst>
      <p:ext uri="{BB962C8B-B14F-4D97-AF65-F5344CB8AC3E}">
        <p14:creationId xmlns:p14="http://schemas.microsoft.com/office/powerpoint/2010/main" val="30183374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2C0CD-39EC-B006-82B9-0BF2652824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3C142C-54E3-089C-0FE7-30630B39B6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F6EFAF-911E-81AB-FFE1-8317BC5AB0E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85E9511-996B-9519-2C15-E58A76EAAAC3}"/>
              </a:ext>
            </a:extLst>
          </p:cNvPr>
          <p:cNvSpPr>
            <a:spLocks noGrp="1"/>
          </p:cNvSpPr>
          <p:nvPr>
            <p:ph type="sldNum" sz="quarter" idx="10"/>
          </p:nvPr>
        </p:nvSpPr>
        <p:spPr/>
        <p:txBody>
          <a:bodyPr/>
          <a:lstStyle/>
          <a:p>
            <a:fld id="{BB1F8744-264B-CD48-9F3D-2EC066412053}" type="slidenum">
              <a:rPr lang="en-US" smtClean="0"/>
              <a:t>14</a:t>
            </a:fld>
            <a:endParaRPr lang="en-US"/>
          </a:p>
        </p:txBody>
      </p:sp>
    </p:spTree>
    <p:extLst>
      <p:ext uri="{BB962C8B-B14F-4D97-AF65-F5344CB8AC3E}">
        <p14:creationId xmlns:p14="http://schemas.microsoft.com/office/powerpoint/2010/main" val="15726847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16BAF-94B0-2764-D020-EBA0DDAC86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110104-8624-30F3-625F-FCB8415B15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2DED8F-C082-0F40-4336-2F6C6B719BC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0DEF9DB-4DCF-C1E2-132D-E1371DA92F16}"/>
              </a:ext>
            </a:extLst>
          </p:cNvPr>
          <p:cNvSpPr>
            <a:spLocks noGrp="1"/>
          </p:cNvSpPr>
          <p:nvPr>
            <p:ph type="sldNum" sz="quarter" idx="5"/>
          </p:nvPr>
        </p:nvSpPr>
        <p:spPr/>
        <p:txBody>
          <a:bodyPr/>
          <a:lstStyle/>
          <a:p>
            <a:fld id="{BB1F8744-264B-CD48-9F3D-2EC066412053}" type="slidenum">
              <a:rPr lang="en-US" smtClean="0"/>
              <a:t>15</a:t>
            </a:fld>
            <a:endParaRPr lang="en-US"/>
          </a:p>
        </p:txBody>
      </p:sp>
    </p:spTree>
    <p:extLst>
      <p:ext uri="{BB962C8B-B14F-4D97-AF65-F5344CB8AC3E}">
        <p14:creationId xmlns:p14="http://schemas.microsoft.com/office/powerpoint/2010/main" val="1700942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77BAE-9C81-89EA-6549-B24589C53D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B25AC1-8BAD-311F-DC7E-7361057071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94EBCE-1D93-CDEB-5DE4-15CB3D31285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C7BBEB8-76D5-C3F5-6A85-DC500B757C97}"/>
              </a:ext>
            </a:extLst>
          </p:cNvPr>
          <p:cNvSpPr>
            <a:spLocks noGrp="1"/>
          </p:cNvSpPr>
          <p:nvPr>
            <p:ph type="sldNum" sz="quarter" idx="5"/>
          </p:nvPr>
        </p:nvSpPr>
        <p:spPr/>
        <p:txBody>
          <a:bodyPr/>
          <a:lstStyle/>
          <a:p>
            <a:fld id="{BB1F8744-264B-CD48-9F3D-2EC066412053}" type="slidenum">
              <a:rPr lang="en-US" smtClean="0"/>
              <a:t>16</a:t>
            </a:fld>
            <a:endParaRPr lang="en-US"/>
          </a:p>
        </p:txBody>
      </p:sp>
    </p:spTree>
    <p:extLst>
      <p:ext uri="{BB962C8B-B14F-4D97-AF65-F5344CB8AC3E}">
        <p14:creationId xmlns:p14="http://schemas.microsoft.com/office/powerpoint/2010/main" val="34429274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7F10F-DB04-D2C6-7725-DF3AAC95F0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1B4FF4-D3B3-39AB-D82C-6AC7F4CE48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DB6692-AA8C-6FDC-F60A-B8EBD37DADC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2581954-F561-A608-8377-0FE3FAD41DC7}"/>
              </a:ext>
            </a:extLst>
          </p:cNvPr>
          <p:cNvSpPr>
            <a:spLocks noGrp="1"/>
          </p:cNvSpPr>
          <p:nvPr>
            <p:ph type="sldNum" sz="quarter" idx="5"/>
          </p:nvPr>
        </p:nvSpPr>
        <p:spPr/>
        <p:txBody>
          <a:bodyPr/>
          <a:lstStyle/>
          <a:p>
            <a:fld id="{BB1F8744-264B-CD48-9F3D-2EC066412053}" type="slidenum">
              <a:rPr lang="en-US" smtClean="0"/>
              <a:t>17</a:t>
            </a:fld>
            <a:endParaRPr lang="en-US"/>
          </a:p>
        </p:txBody>
      </p:sp>
    </p:spTree>
    <p:extLst>
      <p:ext uri="{BB962C8B-B14F-4D97-AF65-F5344CB8AC3E}">
        <p14:creationId xmlns:p14="http://schemas.microsoft.com/office/powerpoint/2010/main" val="1062165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86448-CD37-7E6B-3D4D-3AFA3F87C1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06B90A-051C-88BE-906C-1EA712E5EF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95E6D2-33E1-C355-7E56-9503B59A46F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5C8F0E4-CDC1-DA80-CE74-8EB83C5797BA}"/>
              </a:ext>
            </a:extLst>
          </p:cNvPr>
          <p:cNvSpPr>
            <a:spLocks noGrp="1"/>
          </p:cNvSpPr>
          <p:nvPr>
            <p:ph type="sldNum" sz="quarter" idx="5"/>
          </p:nvPr>
        </p:nvSpPr>
        <p:spPr/>
        <p:txBody>
          <a:bodyPr/>
          <a:lstStyle/>
          <a:p>
            <a:fld id="{BB1F8744-264B-CD48-9F3D-2EC066412053}" type="slidenum">
              <a:rPr lang="en-US" smtClean="0"/>
              <a:t>18</a:t>
            </a:fld>
            <a:endParaRPr lang="en-US"/>
          </a:p>
        </p:txBody>
      </p:sp>
    </p:spTree>
    <p:extLst>
      <p:ext uri="{BB962C8B-B14F-4D97-AF65-F5344CB8AC3E}">
        <p14:creationId xmlns:p14="http://schemas.microsoft.com/office/powerpoint/2010/main" val="16813167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94897-7417-0966-502E-58D71F57BF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539DD0-BA5B-3A46-0024-E928F57807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173219-D369-A538-28C8-91F2E9861B6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B52729F-24C9-DF9B-0CF1-B59CE59134BB}"/>
              </a:ext>
            </a:extLst>
          </p:cNvPr>
          <p:cNvSpPr>
            <a:spLocks noGrp="1"/>
          </p:cNvSpPr>
          <p:nvPr>
            <p:ph type="sldNum" sz="quarter" idx="5"/>
          </p:nvPr>
        </p:nvSpPr>
        <p:spPr/>
        <p:txBody>
          <a:bodyPr/>
          <a:lstStyle/>
          <a:p>
            <a:fld id="{BB1F8744-264B-CD48-9F3D-2EC066412053}" type="slidenum">
              <a:rPr lang="en-US" smtClean="0"/>
              <a:t>19</a:t>
            </a:fld>
            <a:endParaRPr lang="en-US"/>
          </a:p>
        </p:txBody>
      </p:sp>
    </p:spTree>
    <p:extLst>
      <p:ext uri="{BB962C8B-B14F-4D97-AF65-F5344CB8AC3E}">
        <p14:creationId xmlns:p14="http://schemas.microsoft.com/office/powerpoint/2010/main" val="28808673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DB6E0-5A2B-3289-4B1D-F498E768B4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090F7D-9481-AA06-6763-74234ADCD6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98E8EE-AE5C-7F15-75E2-C4191D8CCAD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639B4D7-9227-B4CD-15DD-B878F368386F}"/>
              </a:ext>
            </a:extLst>
          </p:cNvPr>
          <p:cNvSpPr>
            <a:spLocks noGrp="1"/>
          </p:cNvSpPr>
          <p:nvPr>
            <p:ph type="sldNum" sz="quarter" idx="5"/>
          </p:nvPr>
        </p:nvSpPr>
        <p:spPr/>
        <p:txBody>
          <a:bodyPr/>
          <a:lstStyle/>
          <a:p>
            <a:fld id="{BB1F8744-264B-CD48-9F3D-2EC066412053}" type="slidenum">
              <a:rPr lang="en-US" smtClean="0"/>
              <a:t>20</a:t>
            </a:fld>
            <a:endParaRPr lang="en-US"/>
          </a:p>
        </p:txBody>
      </p:sp>
    </p:spTree>
    <p:extLst>
      <p:ext uri="{BB962C8B-B14F-4D97-AF65-F5344CB8AC3E}">
        <p14:creationId xmlns:p14="http://schemas.microsoft.com/office/powerpoint/2010/main" val="2324658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B1F8744-264B-CD48-9F3D-2EC066412053}" type="slidenum">
              <a:rPr lang="en-US" smtClean="0"/>
              <a:t>2</a:t>
            </a:fld>
            <a:endParaRPr lang="en-US"/>
          </a:p>
        </p:txBody>
      </p:sp>
    </p:spTree>
    <p:extLst>
      <p:ext uri="{BB962C8B-B14F-4D97-AF65-F5344CB8AC3E}">
        <p14:creationId xmlns:p14="http://schemas.microsoft.com/office/powerpoint/2010/main" val="21563718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07D71-4076-EF91-95C6-8E83D18E5F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07304D-C42A-BDD7-B32D-61A8BD9C7E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4D5AD2-26CA-3654-8C11-6E3D0756BDB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DDDC52A-BA24-9C70-25C5-376FAD11ADCA}"/>
              </a:ext>
            </a:extLst>
          </p:cNvPr>
          <p:cNvSpPr>
            <a:spLocks noGrp="1"/>
          </p:cNvSpPr>
          <p:nvPr>
            <p:ph type="sldNum" sz="quarter" idx="5"/>
          </p:nvPr>
        </p:nvSpPr>
        <p:spPr/>
        <p:txBody>
          <a:bodyPr/>
          <a:lstStyle/>
          <a:p>
            <a:fld id="{BB1F8744-264B-CD48-9F3D-2EC066412053}" type="slidenum">
              <a:rPr lang="en-US" smtClean="0"/>
              <a:t>21</a:t>
            </a:fld>
            <a:endParaRPr lang="en-US"/>
          </a:p>
        </p:txBody>
      </p:sp>
    </p:spTree>
    <p:extLst>
      <p:ext uri="{BB962C8B-B14F-4D97-AF65-F5344CB8AC3E}">
        <p14:creationId xmlns:p14="http://schemas.microsoft.com/office/powerpoint/2010/main" val="1194835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51316-AEE8-C001-6CE4-7A3368B371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27DD5A-E057-B34D-871A-B4A041BAE7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C1810A-670C-055B-E4E0-612F4234E87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E7FD009-4E1E-5423-07EA-F114FA36801B}"/>
              </a:ext>
            </a:extLst>
          </p:cNvPr>
          <p:cNvSpPr>
            <a:spLocks noGrp="1"/>
          </p:cNvSpPr>
          <p:nvPr>
            <p:ph type="sldNum" sz="quarter" idx="5"/>
          </p:nvPr>
        </p:nvSpPr>
        <p:spPr/>
        <p:txBody>
          <a:bodyPr/>
          <a:lstStyle/>
          <a:p>
            <a:fld id="{BB1F8744-264B-CD48-9F3D-2EC066412053}" type="slidenum">
              <a:rPr lang="en-US" smtClean="0"/>
              <a:t>22</a:t>
            </a:fld>
            <a:endParaRPr lang="en-US"/>
          </a:p>
        </p:txBody>
      </p:sp>
    </p:spTree>
    <p:extLst>
      <p:ext uri="{BB962C8B-B14F-4D97-AF65-F5344CB8AC3E}">
        <p14:creationId xmlns:p14="http://schemas.microsoft.com/office/powerpoint/2010/main" val="36870414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B1F8744-264B-CD48-9F3D-2EC066412053}" type="slidenum">
              <a:rPr lang="en-US" smtClean="0"/>
              <a:t>28</a:t>
            </a:fld>
            <a:endParaRPr lang="en-US"/>
          </a:p>
        </p:txBody>
      </p:sp>
    </p:spTree>
    <p:extLst>
      <p:ext uri="{BB962C8B-B14F-4D97-AF65-F5344CB8AC3E}">
        <p14:creationId xmlns:p14="http://schemas.microsoft.com/office/powerpoint/2010/main" val="5415999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BDF5DA-69C5-69C9-863A-DF4F96FC72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922ABA-2D15-4631-46FA-5F0613D1E0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613692-8387-3278-FF45-73B3B685CD1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DD6CB88-5D73-B75B-9342-A333012FBB3C}"/>
              </a:ext>
            </a:extLst>
          </p:cNvPr>
          <p:cNvSpPr>
            <a:spLocks noGrp="1"/>
          </p:cNvSpPr>
          <p:nvPr>
            <p:ph type="sldNum" sz="quarter" idx="10"/>
          </p:nvPr>
        </p:nvSpPr>
        <p:spPr/>
        <p:txBody>
          <a:bodyPr/>
          <a:lstStyle/>
          <a:p>
            <a:fld id="{BB1F8744-264B-CD48-9F3D-2EC066412053}" type="slidenum">
              <a:rPr lang="en-US" smtClean="0"/>
              <a:t>32</a:t>
            </a:fld>
            <a:endParaRPr lang="en-US"/>
          </a:p>
        </p:txBody>
      </p:sp>
    </p:spTree>
    <p:extLst>
      <p:ext uri="{BB962C8B-B14F-4D97-AF65-F5344CB8AC3E}">
        <p14:creationId xmlns:p14="http://schemas.microsoft.com/office/powerpoint/2010/main" val="26262018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7CBDD-3FEC-C731-D1A9-830CA64657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FB88BD-4DF5-CCFF-C21A-7323DF85D6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112079-C8F6-4701-52C5-B0D54E22003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38B8A14-FE1A-F129-4D74-6B300A5A611F}"/>
              </a:ext>
            </a:extLst>
          </p:cNvPr>
          <p:cNvSpPr>
            <a:spLocks noGrp="1"/>
          </p:cNvSpPr>
          <p:nvPr>
            <p:ph type="sldNum" sz="quarter" idx="5"/>
          </p:nvPr>
        </p:nvSpPr>
        <p:spPr/>
        <p:txBody>
          <a:bodyPr/>
          <a:lstStyle/>
          <a:p>
            <a:fld id="{BB1F8744-264B-CD48-9F3D-2EC066412053}" type="slidenum">
              <a:rPr lang="en-US" smtClean="0"/>
              <a:t>33</a:t>
            </a:fld>
            <a:endParaRPr lang="en-US"/>
          </a:p>
        </p:txBody>
      </p:sp>
    </p:spTree>
    <p:extLst>
      <p:ext uri="{BB962C8B-B14F-4D97-AF65-F5344CB8AC3E}">
        <p14:creationId xmlns:p14="http://schemas.microsoft.com/office/powerpoint/2010/main" val="11978265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68B645-1B95-DCDE-D87B-3FB2E0073F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34FC95-858D-2266-2DBC-90160AA134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AB7B5E-EA74-FCD2-B023-80623252E7E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A52DF24-7554-15AA-A364-8E44A32CC02B}"/>
              </a:ext>
            </a:extLst>
          </p:cNvPr>
          <p:cNvSpPr>
            <a:spLocks noGrp="1"/>
          </p:cNvSpPr>
          <p:nvPr>
            <p:ph type="sldNum" sz="quarter" idx="5"/>
          </p:nvPr>
        </p:nvSpPr>
        <p:spPr/>
        <p:txBody>
          <a:bodyPr/>
          <a:lstStyle/>
          <a:p>
            <a:fld id="{BB1F8744-264B-CD48-9F3D-2EC066412053}" type="slidenum">
              <a:rPr lang="en-US" smtClean="0"/>
              <a:t>34</a:t>
            </a:fld>
            <a:endParaRPr lang="en-US"/>
          </a:p>
        </p:txBody>
      </p:sp>
    </p:spTree>
    <p:extLst>
      <p:ext uri="{BB962C8B-B14F-4D97-AF65-F5344CB8AC3E}">
        <p14:creationId xmlns:p14="http://schemas.microsoft.com/office/powerpoint/2010/main" val="35642815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FA2767-55DF-559A-47E9-1781076623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E91B98-0989-A36C-9460-FE8DE2D2AE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6F4E95-CC76-33EE-C5CF-EEBAD6D1DA0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8534E72-7AD8-CBFA-6386-4028FE03B0DF}"/>
              </a:ext>
            </a:extLst>
          </p:cNvPr>
          <p:cNvSpPr>
            <a:spLocks noGrp="1"/>
          </p:cNvSpPr>
          <p:nvPr>
            <p:ph type="sldNum" sz="quarter" idx="5"/>
          </p:nvPr>
        </p:nvSpPr>
        <p:spPr/>
        <p:txBody>
          <a:bodyPr/>
          <a:lstStyle/>
          <a:p>
            <a:fld id="{BB1F8744-264B-CD48-9F3D-2EC066412053}" type="slidenum">
              <a:rPr lang="en-US" smtClean="0"/>
              <a:t>35</a:t>
            </a:fld>
            <a:endParaRPr lang="en-US"/>
          </a:p>
        </p:txBody>
      </p:sp>
    </p:spTree>
    <p:extLst>
      <p:ext uri="{BB962C8B-B14F-4D97-AF65-F5344CB8AC3E}">
        <p14:creationId xmlns:p14="http://schemas.microsoft.com/office/powerpoint/2010/main" val="20733913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94D69-D7A5-EF6C-1666-D0FED7F95C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A15AE8-8909-577B-C6F3-0A0B12C90D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5D1A60-0EE0-343A-4885-B0CBC00D1BF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AAB067C-85E4-6BE9-4A49-9624788103E5}"/>
              </a:ext>
            </a:extLst>
          </p:cNvPr>
          <p:cNvSpPr>
            <a:spLocks noGrp="1"/>
          </p:cNvSpPr>
          <p:nvPr>
            <p:ph type="sldNum" sz="quarter" idx="10"/>
          </p:nvPr>
        </p:nvSpPr>
        <p:spPr/>
        <p:txBody>
          <a:bodyPr/>
          <a:lstStyle/>
          <a:p>
            <a:fld id="{BB1F8744-264B-CD48-9F3D-2EC066412053}" type="slidenum">
              <a:rPr lang="en-US" smtClean="0"/>
              <a:t>36</a:t>
            </a:fld>
            <a:endParaRPr lang="en-US"/>
          </a:p>
        </p:txBody>
      </p:sp>
    </p:spTree>
    <p:extLst>
      <p:ext uri="{BB962C8B-B14F-4D97-AF65-F5344CB8AC3E}">
        <p14:creationId xmlns:p14="http://schemas.microsoft.com/office/powerpoint/2010/main" val="2232792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120AC-0B05-C134-B949-44576D66E8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810ECA-7E94-36B5-15E3-9A69DA3B6E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DBCF8A-FA84-033C-9DA3-CAC21DD9686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D4948C0-C1DE-0EA7-2576-EC2E8A4A1FB3}"/>
              </a:ext>
            </a:extLst>
          </p:cNvPr>
          <p:cNvSpPr>
            <a:spLocks noGrp="1"/>
          </p:cNvSpPr>
          <p:nvPr>
            <p:ph type="sldNum" sz="quarter" idx="5"/>
          </p:nvPr>
        </p:nvSpPr>
        <p:spPr/>
        <p:txBody>
          <a:bodyPr/>
          <a:lstStyle/>
          <a:p>
            <a:fld id="{BB1F8744-264B-CD48-9F3D-2EC066412053}" type="slidenum">
              <a:rPr lang="en-US" smtClean="0"/>
              <a:t>37</a:t>
            </a:fld>
            <a:endParaRPr lang="en-US"/>
          </a:p>
        </p:txBody>
      </p:sp>
    </p:spTree>
    <p:extLst>
      <p:ext uri="{BB962C8B-B14F-4D97-AF65-F5344CB8AC3E}">
        <p14:creationId xmlns:p14="http://schemas.microsoft.com/office/powerpoint/2010/main" val="32083936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6DB1B6-324D-FC92-5F5E-7867DB51AA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5A05F6-2A8F-3EE7-07E9-1490EBBCE4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3D4586-D8BA-1877-50A3-0719BBD3BCF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9BF61AB-EDBF-E70F-B390-DBC0ADBDA666}"/>
              </a:ext>
            </a:extLst>
          </p:cNvPr>
          <p:cNvSpPr>
            <a:spLocks noGrp="1"/>
          </p:cNvSpPr>
          <p:nvPr>
            <p:ph type="sldNum" sz="quarter" idx="5"/>
          </p:nvPr>
        </p:nvSpPr>
        <p:spPr/>
        <p:txBody>
          <a:bodyPr/>
          <a:lstStyle/>
          <a:p>
            <a:fld id="{BB1F8744-264B-CD48-9F3D-2EC066412053}" type="slidenum">
              <a:rPr lang="en-US" smtClean="0"/>
              <a:t>38</a:t>
            </a:fld>
            <a:endParaRPr lang="en-US"/>
          </a:p>
        </p:txBody>
      </p:sp>
    </p:spTree>
    <p:extLst>
      <p:ext uri="{BB962C8B-B14F-4D97-AF65-F5344CB8AC3E}">
        <p14:creationId xmlns:p14="http://schemas.microsoft.com/office/powerpoint/2010/main" val="4266227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B1F8744-264B-CD48-9F3D-2EC066412053}" type="slidenum">
              <a:rPr lang="en-US" smtClean="0"/>
              <a:t>3</a:t>
            </a:fld>
            <a:endParaRPr lang="en-US"/>
          </a:p>
        </p:txBody>
      </p:sp>
    </p:spTree>
    <p:extLst>
      <p:ext uri="{BB962C8B-B14F-4D97-AF65-F5344CB8AC3E}">
        <p14:creationId xmlns:p14="http://schemas.microsoft.com/office/powerpoint/2010/main" val="35947492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6F4C47-74EA-E9A0-469D-636E963903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CFE7B7-B6A8-7014-C34F-168142EDBC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7CA6DA-731C-4E5C-CE24-96F3D61D904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4EDA5A8-AE98-34D3-489A-894145A9DE05}"/>
              </a:ext>
            </a:extLst>
          </p:cNvPr>
          <p:cNvSpPr>
            <a:spLocks noGrp="1"/>
          </p:cNvSpPr>
          <p:nvPr>
            <p:ph type="sldNum" sz="quarter" idx="5"/>
          </p:nvPr>
        </p:nvSpPr>
        <p:spPr/>
        <p:txBody>
          <a:bodyPr/>
          <a:lstStyle/>
          <a:p>
            <a:fld id="{BB1F8744-264B-CD48-9F3D-2EC066412053}" type="slidenum">
              <a:rPr lang="en-US" smtClean="0"/>
              <a:t>39</a:t>
            </a:fld>
            <a:endParaRPr lang="en-US"/>
          </a:p>
        </p:txBody>
      </p:sp>
    </p:spTree>
    <p:extLst>
      <p:ext uri="{BB962C8B-B14F-4D97-AF65-F5344CB8AC3E}">
        <p14:creationId xmlns:p14="http://schemas.microsoft.com/office/powerpoint/2010/main" val="11371482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871A8-766D-18DC-A5A6-A56D9EF8FF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BCDB7E-9DA1-87D7-3852-FDFB81556B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E25C4-9180-25B5-35D4-7461B152D99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63C6A5D-D742-FF77-DDFC-F8419C9CF9AC}"/>
              </a:ext>
            </a:extLst>
          </p:cNvPr>
          <p:cNvSpPr>
            <a:spLocks noGrp="1"/>
          </p:cNvSpPr>
          <p:nvPr>
            <p:ph type="sldNum" sz="quarter" idx="5"/>
          </p:nvPr>
        </p:nvSpPr>
        <p:spPr/>
        <p:txBody>
          <a:bodyPr/>
          <a:lstStyle/>
          <a:p>
            <a:fld id="{BB1F8744-264B-CD48-9F3D-2EC066412053}" type="slidenum">
              <a:rPr lang="en-US" smtClean="0"/>
              <a:t>40</a:t>
            </a:fld>
            <a:endParaRPr lang="en-US"/>
          </a:p>
        </p:txBody>
      </p:sp>
    </p:spTree>
    <p:extLst>
      <p:ext uri="{BB962C8B-B14F-4D97-AF65-F5344CB8AC3E}">
        <p14:creationId xmlns:p14="http://schemas.microsoft.com/office/powerpoint/2010/main" val="42111320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DBDA9-8BA4-5E03-CD47-D090838B6F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6418B6-8CE9-2D80-3329-FE34AC2014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EE7605-BAAC-D9C1-7A0E-E48F1A981E5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1C453D0-E4B6-8A2E-BBF7-C0BD8A6EDCE9}"/>
              </a:ext>
            </a:extLst>
          </p:cNvPr>
          <p:cNvSpPr>
            <a:spLocks noGrp="1"/>
          </p:cNvSpPr>
          <p:nvPr>
            <p:ph type="sldNum" sz="quarter" idx="5"/>
          </p:nvPr>
        </p:nvSpPr>
        <p:spPr/>
        <p:txBody>
          <a:bodyPr/>
          <a:lstStyle/>
          <a:p>
            <a:fld id="{BB1F8744-264B-CD48-9F3D-2EC066412053}" type="slidenum">
              <a:rPr lang="en-US" smtClean="0"/>
              <a:t>41</a:t>
            </a:fld>
            <a:endParaRPr lang="en-US"/>
          </a:p>
        </p:txBody>
      </p:sp>
    </p:spTree>
    <p:extLst>
      <p:ext uri="{BB962C8B-B14F-4D97-AF65-F5344CB8AC3E}">
        <p14:creationId xmlns:p14="http://schemas.microsoft.com/office/powerpoint/2010/main" val="22341511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B1F8744-264B-CD48-9F3D-2EC066412053}" type="slidenum">
              <a:rPr lang="en-US" smtClean="0"/>
              <a:t>42</a:t>
            </a:fld>
            <a:endParaRPr lang="en-US"/>
          </a:p>
        </p:txBody>
      </p:sp>
    </p:spTree>
    <p:extLst>
      <p:ext uri="{BB962C8B-B14F-4D97-AF65-F5344CB8AC3E}">
        <p14:creationId xmlns:p14="http://schemas.microsoft.com/office/powerpoint/2010/main" val="16212747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FFDDD-11E3-AF8A-DCDD-598E7134D4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BE8C78-5C46-4BC3-9558-C91DB2AAE1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F6798E-A826-5F00-91B5-CE9F4FE91C4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0CF3C24-8CB8-382D-8BA4-7DA2BA48BE35}"/>
              </a:ext>
            </a:extLst>
          </p:cNvPr>
          <p:cNvSpPr>
            <a:spLocks noGrp="1"/>
          </p:cNvSpPr>
          <p:nvPr>
            <p:ph type="sldNum" sz="quarter" idx="5"/>
          </p:nvPr>
        </p:nvSpPr>
        <p:spPr/>
        <p:txBody>
          <a:bodyPr/>
          <a:lstStyle/>
          <a:p>
            <a:fld id="{BB1F8744-264B-CD48-9F3D-2EC066412053}" type="slidenum">
              <a:rPr lang="en-US" smtClean="0"/>
              <a:t>43</a:t>
            </a:fld>
            <a:endParaRPr lang="en-US"/>
          </a:p>
        </p:txBody>
      </p:sp>
    </p:spTree>
    <p:extLst>
      <p:ext uri="{BB962C8B-B14F-4D97-AF65-F5344CB8AC3E}">
        <p14:creationId xmlns:p14="http://schemas.microsoft.com/office/powerpoint/2010/main" val="14555069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FFDDD-11E3-AF8A-DCDD-598E7134D4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BE8C78-5C46-4BC3-9558-C91DB2AAE1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F6798E-A826-5F00-91B5-CE9F4FE91C4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0CF3C24-8CB8-382D-8BA4-7DA2BA48BE35}"/>
              </a:ext>
            </a:extLst>
          </p:cNvPr>
          <p:cNvSpPr>
            <a:spLocks noGrp="1"/>
          </p:cNvSpPr>
          <p:nvPr>
            <p:ph type="sldNum" sz="quarter" idx="5"/>
          </p:nvPr>
        </p:nvSpPr>
        <p:spPr/>
        <p:txBody>
          <a:bodyPr/>
          <a:lstStyle/>
          <a:p>
            <a:fld id="{BB1F8744-264B-CD48-9F3D-2EC066412053}" type="slidenum">
              <a:rPr lang="en-US" smtClean="0"/>
              <a:t>44</a:t>
            </a:fld>
            <a:endParaRPr lang="en-US"/>
          </a:p>
        </p:txBody>
      </p:sp>
    </p:spTree>
    <p:extLst>
      <p:ext uri="{BB962C8B-B14F-4D97-AF65-F5344CB8AC3E}">
        <p14:creationId xmlns:p14="http://schemas.microsoft.com/office/powerpoint/2010/main" val="3547336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B1F8744-264B-CD48-9F3D-2EC066412053}" type="slidenum">
              <a:rPr lang="en-US" smtClean="0"/>
              <a:t>45</a:t>
            </a:fld>
            <a:endParaRPr lang="en-US"/>
          </a:p>
        </p:txBody>
      </p:sp>
    </p:spTree>
    <p:extLst>
      <p:ext uri="{BB962C8B-B14F-4D97-AF65-F5344CB8AC3E}">
        <p14:creationId xmlns:p14="http://schemas.microsoft.com/office/powerpoint/2010/main" val="2718227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B1F8744-264B-CD48-9F3D-2EC066412053}" type="slidenum">
              <a:rPr lang="en-US" smtClean="0"/>
              <a:t>4</a:t>
            </a:fld>
            <a:endParaRPr lang="en-US"/>
          </a:p>
        </p:txBody>
      </p:sp>
    </p:spTree>
    <p:extLst>
      <p:ext uri="{BB962C8B-B14F-4D97-AF65-F5344CB8AC3E}">
        <p14:creationId xmlns:p14="http://schemas.microsoft.com/office/powerpoint/2010/main" val="3043543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B1F8744-264B-CD48-9F3D-2EC066412053}" type="slidenum">
              <a:rPr lang="en-US" smtClean="0"/>
              <a:t>5</a:t>
            </a:fld>
            <a:endParaRPr lang="en-US"/>
          </a:p>
        </p:txBody>
      </p:sp>
    </p:spTree>
    <p:extLst>
      <p:ext uri="{BB962C8B-B14F-4D97-AF65-F5344CB8AC3E}">
        <p14:creationId xmlns:p14="http://schemas.microsoft.com/office/powerpoint/2010/main" val="1455555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B1F8744-264B-CD48-9F3D-2EC066412053}" type="slidenum">
              <a:rPr lang="en-US" smtClean="0"/>
              <a:t>7</a:t>
            </a:fld>
            <a:endParaRPr lang="en-US"/>
          </a:p>
        </p:txBody>
      </p:sp>
    </p:spTree>
    <p:extLst>
      <p:ext uri="{BB962C8B-B14F-4D97-AF65-F5344CB8AC3E}">
        <p14:creationId xmlns:p14="http://schemas.microsoft.com/office/powerpoint/2010/main" val="1451630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B1F8744-264B-CD48-9F3D-2EC066412053}" type="slidenum">
              <a:rPr lang="en-US" smtClean="0"/>
              <a:t>8</a:t>
            </a:fld>
            <a:endParaRPr lang="en-US"/>
          </a:p>
        </p:txBody>
      </p:sp>
    </p:spTree>
    <p:extLst>
      <p:ext uri="{BB962C8B-B14F-4D97-AF65-F5344CB8AC3E}">
        <p14:creationId xmlns:p14="http://schemas.microsoft.com/office/powerpoint/2010/main" val="3815348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675E3-34ED-6B66-319F-F8DAF3FE60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B3C146-463A-D4B9-85DA-3C8AFF64D0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8CB18F-0CAA-CC3D-C498-63A4641625B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8C72562-641B-3011-06DC-940CC9DC02E1}"/>
              </a:ext>
            </a:extLst>
          </p:cNvPr>
          <p:cNvSpPr>
            <a:spLocks noGrp="1"/>
          </p:cNvSpPr>
          <p:nvPr>
            <p:ph type="sldNum" sz="quarter" idx="5"/>
          </p:nvPr>
        </p:nvSpPr>
        <p:spPr/>
        <p:txBody>
          <a:bodyPr/>
          <a:lstStyle/>
          <a:p>
            <a:fld id="{BB1F8744-264B-CD48-9F3D-2EC066412053}" type="slidenum">
              <a:rPr lang="en-US" smtClean="0"/>
              <a:t>9</a:t>
            </a:fld>
            <a:endParaRPr lang="en-US"/>
          </a:p>
        </p:txBody>
      </p:sp>
    </p:spTree>
    <p:extLst>
      <p:ext uri="{BB962C8B-B14F-4D97-AF65-F5344CB8AC3E}">
        <p14:creationId xmlns:p14="http://schemas.microsoft.com/office/powerpoint/2010/main" val="1238771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1BF144-779F-B1B3-8239-CF768D9BC3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7E6683-A283-2510-C292-95649C5BB5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77C330-7C55-21E5-09B8-C683D05F329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D67B1E1-9A00-D029-CACE-05E7ACB98C2C}"/>
              </a:ext>
            </a:extLst>
          </p:cNvPr>
          <p:cNvSpPr>
            <a:spLocks noGrp="1"/>
          </p:cNvSpPr>
          <p:nvPr>
            <p:ph type="sldNum" sz="quarter" idx="5"/>
          </p:nvPr>
        </p:nvSpPr>
        <p:spPr/>
        <p:txBody>
          <a:bodyPr/>
          <a:lstStyle/>
          <a:p>
            <a:fld id="{BB1F8744-264B-CD48-9F3D-2EC066412053}" type="slidenum">
              <a:rPr lang="en-US" smtClean="0"/>
              <a:t>10</a:t>
            </a:fld>
            <a:endParaRPr lang="en-US"/>
          </a:p>
        </p:txBody>
      </p:sp>
    </p:spTree>
    <p:extLst>
      <p:ext uri="{BB962C8B-B14F-4D97-AF65-F5344CB8AC3E}">
        <p14:creationId xmlns:p14="http://schemas.microsoft.com/office/powerpoint/2010/main" val="3410057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sp>
        <p:nvSpPr>
          <p:cNvPr id="2" name="Title 1"/>
          <p:cNvSpPr>
            <a:spLocks noGrp="1"/>
          </p:cNvSpPr>
          <p:nvPr>
            <p:ph type="title"/>
          </p:nvPr>
        </p:nvSpPr>
        <p:spPr>
          <a:xfrm>
            <a:off x="381000" y="400050"/>
            <a:ext cx="8229600" cy="1028700"/>
          </a:xfrm>
        </p:spPr>
        <p:txBody>
          <a:bodyPr anchor="t" anchorCtr="0"/>
          <a:lstStyle>
            <a:lvl1pPr indent="0" algn="l">
              <a:lnSpc>
                <a:spcPct val="100000"/>
              </a:lnSpc>
              <a:defRPr sz="5400" b="0" i="0">
                <a:solidFill>
                  <a:schemeClr val="accent5"/>
                </a:solidFill>
                <a:latin typeface="CentSchbook BT Roman"/>
              </a:defRPr>
            </a:lvl1pPr>
          </a:lstStyle>
          <a:p>
            <a:r>
              <a:rPr lang="en-US"/>
              <a:t>Click to edit Master title style</a:t>
            </a:r>
          </a:p>
        </p:txBody>
      </p:sp>
    </p:spTree>
    <p:extLst>
      <p:ext uri="{BB962C8B-B14F-4D97-AF65-F5344CB8AC3E}">
        <p14:creationId xmlns:p14="http://schemas.microsoft.com/office/powerpoint/2010/main" val="1788279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TextBox 6"/>
          <p:cNvSpPr txBox="1"/>
          <p:nvPr userDrawn="1"/>
        </p:nvSpPr>
        <p:spPr>
          <a:xfrm>
            <a:off x="8434388" y="4682238"/>
            <a:ext cx="404813" cy="251712"/>
          </a:xfrm>
          <a:prstGeom prst="rect">
            <a:avLst/>
          </a:prstGeom>
          <a:noFill/>
        </p:spPr>
        <p:txBody>
          <a:bodyPr lIns="81639" tIns="40819" rIns="81639" bIns="40819">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fld id="{1E61D8FA-81E0-D749-BCA4-40B60AF23BEF}" type="slidenum">
              <a:rPr lang="en-US" sz="1100" smtClean="0">
                <a:solidFill>
                  <a:srgbClr val="FFFFFF"/>
                </a:solidFill>
              </a:rPr>
              <a:pPr eaLnBrk="1" hangingPunct="1">
                <a:defRPr/>
              </a:pPr>
              <a:t>‹#›</a:t>
            </a:fld>
            <a:endParaRPr lang="en-US" sz="1100">
              <a:solidFill>
                <a:srgbClr val="FFFFFF"/>
              </a:solidFill>
            </a:endParaRPr>
          </a:p>
        </p:txBody>
      </p:sp>
    </p:spTree>
    <p:extLst>
      <p:ext uri="{BB962C8B-B14F-4D97-AF65-F5344CB8AC3E}">
        <p14:creationId xmlns:p14="http://schemas.microsoft.com/office/powerpoint/2010/main" val="2867625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Rectangle 5"/>
          <p:cNvSpPr/>
          <p:nvPr userDrawn="1"/>
        </p:nvSpPr>
        <p:spPr>
          <a:xfrm>
            <a:off x="0" y="0"/>
            <a:ext cx="9144000" cy="52006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81639" tIns="40819" rIns="81639" bIns="40819" rtlCol="0" anchor="ctr"/>
          <a:lstStyle/>
          <a:p>
            <a:pPr algn="ctr"/>
            <a:endParaRPr lang="en-US"/>
          </a:p>
        </p:txBody>
      </p:sp>
      <p:sp>
        <p:nvSpPr>
          <p:cNvPr id="5" name="Picture Placeholder 7"/>
          <p:cNvSpPr>
            <a:spLocks noGrp="1"/>
          </p:cNvSpPr>
          <p:nvPr>
            <p:ph type="pic" sz="quarter" idx="10"/>
          </p:nvPr>
        </p:nvSpPr>
        <p:spPr>
          <a:xfrm>
            <a:off x="2384138" y="1868508"/>
            <a:ext cx="4375727" cy="1406484"/>
          </a:xfrm>
        </p:spPr>
        <p:txBody>
          <a:bodyPr/>
          <a:lstStyle>
            <a:lvl1pPr>
              <a:buNone/>
              <a:defRPr baseline="0">
                <a:solidFill>
                  <a:schemeClr val="bg1"/>
                </a:solidFill>
              </a:defRPr>
            </a:lvl1pPr>
          </a:lstStyle>
          <a:p>
            <a:pPr lvl="0"/>
            <a:r>
              <a:rPr lang="en-US" noProof="0"/>
              <a:t>Click icon to add picture</a:t>
            </a:r>
          </a:p>
        </p:txBody>
      </p:sp>
      <p:sp>
        <p:nvSpPr>
          <p:cNvPr id="7" name="Text Placeholder 6"/>
          <p:cNvSpPr>
            <a:spLocks noGrp="1"/>
          </p:cNvSpPr>
          <p:nvPr>
            <p:ph type="body" sz="quarter" idx="11"/>
          </p:nvPr>
        </p:nvSpPr>
        <p:spPr>
          <a:xfrm rot="21480000">
            <a:off x="5112927" y="3162592"/>
            <a:ext cx="1485900" cy="342900"/>
          </a:xfrm>
          <a:solidFill>
            <a:schemeClr val="accent1"/>
          </a:solidFill>
        </p:spPr>
        <p:txBody>
          <a:bodyPr anchor="ctr" anchorCtr="0"/>
          <a:lstStyle>
            <a:lvl1pPr algn="ctr">
              <a:buNone/>
              <a:defRPr sz="1600">
                <a:solidFill>
                  <a:schemeClr val="bg1"/>
                </a:solidFill>
              </a:defRPr>
            </a:lvl1pPr>
            <a:lvl2pPr algn="ctr">
              <a:buNone/>
              <a:defRPr/>
            </a:lvl2pPr>
            <a:lvl3pPr algn="ctr">
              <a:buNone/>
              <a:defRPr/>
            </a:lvl3pPr>
            <a:lvl4pPr algn="ctr">
              <a:buNone/>
              <a:defRPr/>
            </a:lvl4pPr>
            <a:lvl5pPr algn="ctr">
              <a:buNone/>
              <a:defRPr/>
            </a:lvl5pPr>
          </a:lstStyle>
          <a:p>
            <a:pPr lvl="0"/>
            <a:r>
              <a:rPr lang="en-US"/>
              <a:t>Click to edit Master text styles</a:t>
            </a:r>
          </a:p>
        </p:txBody>
      </p:sp>
    </p:spTree>
    <p:extLst>
      <p:ext uri="{BB962C8B-B14F-4D97-AF65-F5344CB8AC3E}">
        <p14:creationId xmlns:p14="http://schemas.microsoft.com/office/powerpoint/2010/main" val="162803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extBox 6"/>
          <p:cNvSpPr txBox="1"/>
          <p:nvPr userDrawn="1"/>
        </p:nvSpPr>
        <p:spPr>
          <a:xfrm>
            <a:off x="8434388" y="4705350"/>
            <a:ext cx="404813" cy="251712"/>
          </a:xfrm>
          <a:prstGeom prst="rect">
            <a:avLst/>
          </a:prstGeom>
          <a:noFill/>
        </p:spPr>
        <p:txBody>
          <a:bodyPr lIns="81639" tIns="40819" rIns="81639" bIns="40819">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fld id="{1E61D8FA-81E0-D749-BCA4-40B60AF23BEF}" type="slidenum">
              <a:rPr lang="en-US" sz="1100" smtClean="0">
                <a:solidFill>
                  <a:schemeClr val="bg1"/>
                </a:solidFill>
              </a:rPr>
              <a:pPr eaLnBrk="1" hangingPunct="1">
                <a:defRPr/>
              </a:pPr>
              <a:t>‹#›</a:t>
            </a:fld>
            <a:endParaRPr lang="en-US" sz="1100">
              <a:solidFill>
                <a:schemeClr val="bg1"/>
              </a:solidFill>
            </a:endParaRPr>
          </a:p>
        </p:txBody>
      </p:sp>
      <p:sp>
        <p:nvSpPr>
          <p:cNvPr id="2" name="Title 1"/>
          <p:cNvSpPr>
            <a:spLocks noGrp="1"/>
          </p:cNvSpPr>
          <p:nvPr>
            <p:ph type="title"/>
          </p:nvPr>
        </p:nvSpPr>
        <p:spPr>
          <a:xfrm>
            <a:off x="381000" y="228600"/>
            <a:ext cx="8229600" cy="857250"/>
          </a:xfrm>
          <a:ln>
            <a:noFill/>
          </a:ln>
        </p:spPr>
        <p:txBody>
          <a:bodyPr/>
          <a:lstStyle>
            <a:lvl1pPr algn="l">
              <a:defRPr sz="3200" b="1" i="0" kern="1800" spc="0" baseline="0">
                <a:solidFill>
                  <a:srgbClr val="1A134C"/>
                </a:solidFill>
                <a:latin typeface="Arial"/>
              </a:defRPr>
            </a:lvl1pPr>
          </a:lstStyle>
          <a:p>
            <a:r>
              <a:rPr lang="en-US"/>
              <a:t>Click to edit Master title style</a:t>
            </a:r>
          </a:p>
        </p:txBody>
      </p:sp>
      <p:sp>
        <p:nvSpPr>
          <p:cNvPr id="3" name="Content Placeholder 2"/>
          <p:cNvSpPr>
            <a:spLocks noGrp="1"/>
          </p:cNvSpPr>
          <p:nvPr>
            <p:ph idx="1"/>
          </p:nvPr>
        </p:nvSpPr>
        <p:spPr>
          <a:xfrm>
            <a:off x="457200" y="1028700"/>
            <a:ext cx="8229600" cy="3143250"/>
          </a:xfrm>
        </p:spPr>
        <p:txBody>
          <a:bodyPr/>
          <a:lstStyle>
            <a:lvl1pPr>
              <a:defRPr sz="2100" b="0" i="0" baseline="0">
                <a:solidFill>
                  <a:srgbClr val="08459A"/>
                </a:solidFill>
                <a:latin typeface="CentSchbook BT Roman"/>
              </a:defRPr>
            </a:lvl1pPr>
            <a:lvl2pPr>
              <a:buFont typeface="Wingdings" charset="2"/>
              <a:buChar char="§"/>
              <a:defRPr sz="1900" b="0" i="0">
                <a:solidFill>
                  <a:srgbClr val="08459A"/>
                </a:solidFill>
                <a:latin typeface="CentSchbook BT Roman"/>
              </a:defRPr>
            </a:lvl2pPr>
            <a:lvl3pPr>
              <a:defRPr sz="1700">
                <a:solidFill>
                  <a:srgbClr val="08459A"/>
                </a:solidFill>
                <a:latin typeface="CentSchbook BT Roman"/>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903700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71450"/>
            <a:ext cx="8229600" cy="971550"/>
          </a:xfrm>
        </p:spPr>
        <p:txBody>
          <a:bodyPr/>
          <a:lstStyle>
            <a:lvl1pPr algn="l">
              <a:defRPr sz="3200" b="1" i="0" cap="none" baseline="0">
                <a:solidFill>
                  <a:srgbClr val="1A134C"/>
                </a:solidFill>
                <a:latin typeface="Arial"/>
              </a:defRPr>
            </a:lvl1pPr>
          </a:lstStyle>
          <a:p>
            <a:r>
              <a:rPr lang="en-US"/>
              <a:t>Click to edit Master title style</a:t>
            </a:r>
          </a:p>
        </p:txBody>
      </p:sp>
      <p:sp>
        <p:nvSpPr>
          <p:cNvPr id="3" name="Subtitle 2"/>
          <p:cNvSpPr>
            <a:spLocks noGrp="1"/>
          </p:cNvSpPr>
          <p:nvPr>
            <p:ph type="subTitle" idx="1"/>
          </p:nvPr>
        </p:nvSpPr>
        <p:spPr>
          <a:xfrm>
            <a:off x="457200" y="1257301"/>
            <a:ext cx="8229600" cy="571499"/>
          </a:xfrm>
        </p:spPr>
        <p:txBody>
          <a:bodyPr/>
          <a:lstStyle>
            <a:lvl1pPr marL="0" indent="0" algn="l">
              <a:spcBef>
                <a:spcPts val="0"/>
              </a:spcBef>
              <a:buNone/>
              <a:defRPr sz="2100" b="1" i="0" baseline="0">
                <a:solidFill>
                  <a:srgbClr val="08459A"/>
                </a:solidFill>
                <a:latin typeface="Arial"/>
              </a:defRPr>
            </a:lvl1pPr>
            <a:lvl2pPr marL="408194" indent="0" algn="ctr">
              <a:buNone/>
              <a:defRPr>
                <a:solidFill>
                  <a:schemeClr val="tx1">
                    <a:tint val="75000"/>
                  </a:schemeClr>
                </a:solidFill>
              </a:defRPr>
            </a:lvl2pPr>
            <a:lvl3pPr marL="816388" indent="0" algn="ctr">
              <a:buNone/>
              <a:defRPr>
                <a:solidFill>
                  <a:schemeClr val="tx1">
                    <a:tint val="75000"/>
                  </a:schemeClr>
                </a:solidFill>
              </a:defRPr>
            </a:lvl3pPr>
            <a:lvl4pPr marL="1224582" indent="0" algn="ctr">
              <a:buNone/>
              <a:defRPr>
                <a:solidFill>
                  <a:schemeClr val="tx1">
                    <a:tint val="75000"/>
                  </a:schemeClr>
                </a:solidFill>
              </a:defRPr>
            </a:lvl4pPr>
            <a:lvl5pPr marL="1632776" indent="0" algn="ctr">
              <a:buNone/>
              <a:defRPr>
                <a:solidFill>
                  <a:schemeClr val="tx1">
                    <a:tint val="75000"/>
                  </a:schemeClr>
                </a:solidFill>
              </a:defRPr>
            </a:lvl5pPr>
            <a:lvl6pPr marL="2040969" indent="0" algn="ctr">
              <a:buNone/>
              <a:defRPr>
                <a:solidFill>
                  <a:schemeClr val="tx1">
                    <a:tint val="75000"/>
                  </a:schemeClr>
                </a:solidFill>
              </a:defRPr>
            </a:lvl6pPr>
            <a:lvl7pPr marL="2449163" indent="0" algn="ctr">
              <a:buNone/>
              <a:defRPr>
                <a:solidFill>
                  <a:schemeClr val="tx1">
                    <a:tint val="75000"/>
                  </a:schemeClr>
                </a:solidFill>
              </a:defRPr>
            </a:lvl7pPr>
            <a:lvl8pPr marL="2857357" indent="0" algn="ctr">
              <a:buNone/>
              <a:defRPr>
                <a:solidFill>
                  <a:schemeClr val="tx1">
                    <a:tint val="75000"/>
                  </a:schemeClr>
                </a:solidFill>
              </a:defRPr>
            </a:lvl8pPr>
            <a:lvl9pPr marL="3265551" indent="0" algn="ctr">
              <a:buNone/>
              <a:defRPr>
                <a:solidFill>
                  <a:schemeClr val="tx1">
                    <a:tint val="75000"/>
                  </a:schemeClr>
                </a:solidFill>
              </a:defRPr>
            </a:lvl9pPr>
          </a:lstStyle>
          <a:p>
            <a:r>
              <a:rPr lang="en-US"/>
              <a:t>Click to edit Master subtitle style</a:t>
            </a:r>
          </a:p>
        </p:txBody>
      </p:sp>
      <p:sp>
        <p:nvSpPr>
          <p:cNvPr id="11" name="Text Placeholder 10"/>
          <p:cNvSpPr>
            <a:spLocks noGrp="1"/>
          </p:cNvSpPr>
          <p:nvPr>
            <p:ph type="body" sz="quarter" idx="10"/>
          </p:nvPr>
        </p:nvSpPr>
        <p:spPr>
          <a:xfrm>
            <a:off x="457200" y="1714500"/>
            <a:ext cx="8229600" cy="2171700"/>
          </a:xfrm>
        </p:spPr>
        <p:txBody>
          <a:bodyPr/>
          <a:lstStyle>
            <a:lvl1pPr marL="306146">
              <a:lnSpc>
                <a:spcPct val="100000"/>
              </a:lnSpc>
              <a:spcAft>
                <a:spcPts val="536"/>
              </a:spcAft>
              <a:defRPr sz="2100">
                <a:solidFill>
                  <a:srgbClr val="08459A"/>
                </a:solidFill>
                <a:latin typeface="CentSchbook BT Roman"/>
              </a:defRPr>
            </a:lvl1pPr>
            <a:lvl2pPr>
              <a:buFont typeface="Wingdings" charset="2"/>
              <a:buChar char="§"/>
              <a:defRPr sz="1900" b="0" i="0">
                <a:solidFill>
                  <a:srgbClr val="08459A"/>
                </a:solidFill>
                <a:latin typeface="CentSchbook BT Roman"/>
              </a:defRPr>
            </a:lvl2pPr>
          </a:lstStyle>
          <a:p>
            <a:pPr lvl="0"/>
            <a:r>
              <a:rPr lang="en-US"/>
              <a:t>Click to edit Master text styles</a:t>
            </a:r>
          </a:p>
          <a:p>
            <a:pPr lvl="1"/>
            <a:r>
              <a:rPr lang="en-US"/>
              <a:t>Second level</a:t>
            </a:r>
          </a:p>
        </p:txBody>
      </p:sp>
      <p:sp>
        <p:nvSpPr>
          <p:cNvPr id="9" name="TextBox 8"/>
          <p:cNvSpPr txBox="1"/>
          <p:nvPr userDrawn="1"/>
        </p:nvSpPr>
        <p:spPr>
          <a:xfrm>
            <a:off x="8434388" y="4682238"/>
            <a:ext cx="404813" cy="251712"/>
          </a:xfrm>
          <a:prstGeom prst="rect">
            <a:avLst/>
          </a:prstGeom>
          <a:noFill/>
        </p:spPr>
        <p:txBody>
          <a:bodyPr lIns="81639" tIns="40819" rIns="81639" bIns="40819">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fld id="{1E61D8FA-81E0-D749-BCA4-40B60AF23BEF}" type="slidenum">
              <a:rPr lang="en-US" sz="1100" smtClean="0">
                <a:solidFill>
                  <a:srgbClr val="FFFFFF"/>
                </a:solidFill>
              </a:rPr>
              <a:pPr eaLnBrk="1" hangingPunct="1">
                <a:defRPr/>
              </a:pPr>
              <a:t>‹#›</a:t>
            </a:fld>
            <a:endParaRPr lang="en-US" sz="1100">
              <a:solidFill>
                <a:srgbClr val="FFFFFF"/>
              </a:solidFill>
            </a:endParaRPr>
          </a:p>
        </p:txBody>
      </p:sp>
    </p:spTree>
    <p:extLst>
      <p:ext uri="{BB962C8B-B14F-4D97-AF65-F5344CB8AC3E}">
        <p14:creationId xmlns:p14="http://schemas.microsoft.com/office/powerpoint/2010/main" val="3822622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cxnSp>
        <p:nvCxnSpPr>
          <p:cNvPr id="8" name="Straight Connector 7"/>
          <p:cNvCxnSpPr/>
          <p:nvPr userDrawn="1"/>
        </p:nvCxnSpPr>
        <p:spPr>
          <a:xfrm rot="5400000">
            <a:off x="2971800" y="2800350"/>
            <a:ext cx="3200400" cy="0"/>
          </a:xfrm>
          <a:prstGeom prst="line">
            <a:avLst/>
          </a:prstGeom>
          <a:ln w="12700" cap="flat" cmpd="sng" algn="ctr">
            <a:solidFill>
              <a:srgbClr val="82CEDC"/>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381000" y="228600"/>
            <a:ext cx="8229600" cy="857250"/>
          </a:xfrm>
        </p:spPr>
        <p:txBody>
          <a:bodyPr/>
          <a:lstStyle>
            <a:lvl1pPr algn="l">
              <a:defRPr sz="3200" baseline="0">
                <a:solidFill>
                  <a:srgbClr val="1A134C"/>
                </a:solidFill>
              </a:defRPr>
            </a:lvl1pPr>
          </a:lstStyle>
          <a:p>
            <a:r>
              <a:rPr lang="en-US"/>
              <a:t>Click to edit Master title style</a:t>
            </a:r>
          </a:p>
        </p:txBody>
      </p:sp>
      <p:sp>
        <p:nvSpPr>
          <p:cNvPr id="3" name="Content Placeholder 2"/>
          <p:cNvSpPr>
            <a:spLocks noGrp="1"/>
          </p:cNvSpPr>
          <p:nvPr>
            <p:ph sz="half" idx="1"/>
          </p:nvPr>
        </p:nvSpPr>
        <p:spPr>
          <a:xfrm>
            <a:off x="457200" y="1200151"/>
            <a:ext cx="4038600" cy="3200401"/>
          </a:xfrm>
        </p:spPr>
        <p:txBody>
          <a:bodyPr/>
          <a:lstStyle>
            <a:lvl1pPr>
              <a:defRPr sz="2100" b="0" i="0" baseline="0">
                <a:solidFill>
                  <a:srgbClr val="08459A"/>
                </a:solidFill>
                <a:latin typeface="CentSchbook BT Roman"/>
              </a:defRPr>
            </a:lvl1pPr>
            <a:lvl2pPr>
              <a:buFont typeface="Wingdings" charset="2"/>
              <a:buChar char="§"/>
              <a:defRPr sz="1900" b="0" i="0">
                <a:solidFill>
                  <a:srgbClr val="08459A"/>
                </a:solidFill>
                <a:latin typeface="CentSchbook BT Roman"/>
              </a:defRPr>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648200" y="1200151"/>
            <a:ext cx="4038600" cy="3200400"/>
          </a:xfrm>
        </p:spPr>
        <p:txBody>
          <a:bodyPr/>
          <a:lstStyle>
            <a:lvl1pPr>
              <a:defRPr sz="2100">
                <a:solidFill>
                  <a:srgbClr val="1A134C"/>
                </a:solidFill>
                <a:latin typeface="CentSchbook BT Roman"/>
              </a:defRPr>
            </a:lvl1pPr>
            <a:lvl2pPr>
              <a:buFont typeface="Wingdings" charset="2"/>
              <a:buChar char="§"/>
              <a:defRPr sz="1900">
                <a:solidFill>
                  <a:srgbClr val="1A134C"/>
                </a:solidFill>
                <a:latin typeface="CentSchbook BT Roman"/>
              </a:defRPr>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1" name="TextBox 10"/>
          <p:cNvSpPr txBox="1"/>
          <p:nvPr userDrawn="1"/>
        </p:nvSpPr>
        <p:spPr>
          <a:xfrm>
            <a:off x="8434388" y="4705350"/>
            <a:ext cx="404813" cy="251712"/>
          </a:xfrm>
          <a:prstGeom prst="rect">
            <a:avLst/>
          </a:prstGeom>
          <a:noFill/>
        </p:spPr>
        <p:txBody>
          <a:bodyPr lIns="81639" tIns="40819" rIns="81639" bIns="40819">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fld id="{1E61D8FA-81E0-D749-BCA4-40B60AF23BEF}" type="slidenum">
              <a:rPr lang="en-US" sz="1100" smtClean="0">
                <a:solidFill>
                  <a:schemeClr val="bg1"/>
                </a:solidFill>
              </a:rPr>
              <a:pPr eaLnBrk="1" hangingPunct="1">
                <a:defRPr/>
              </a:pPr>
              <a:t>‹#›</a:t>
            </a:fld>
            <a:endParaRPr lang="en-US" sz="1100">
              <a:solidFill>
                <a:schemeClr val="bg1"/>
              </a:solidFill>
            </a:endParaRPr>
          </a:p>
        </p:txBody>
      </p:sp>
    </p:spTree>
    <p:extLst>
      <p:ext uri="{BB962C8B-B14F-4D97-AF65-F5344CB8AC3E}">
        <p14:creationId xmlns:p14="http://schemas.microsoft.com/office/powerpoint/2010/main" val="127405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305800" cy="857250"/>
          </a:xfrm>
          <a:ln>
            <a:noFill/>
          </a:ln>
        </p:spPr>
        <p:txBody>
          <a:bodyPr/>
          <a:lstStyle>
            <a:lvl1pPr algn="l">
              <a:defRPr>
                <a:solidFill>
                  <a:srgbClr val="1A134C"/>
                </a:solidFill>
              </a:defRPr>
            </a:lvl1pPr>
          </a:lstStyle>
          <a:p>
            <a:r>
              <a:rPr lang="en-US"/>
              <a:t>Click to edit Master title style</a:t>
            </a:r>
          </a:p>
        </p:txBody>
      </p:sp>
      <p:sp>
        <p:nvSpPr>
          <p:cNvPr id="9" name="Chart Placeholder 8"/>
          <p:cNvSpPr>
            <a:spLocks noGrp="1"/>
          </p:cNvSpPr>
          <p:nvPr>
            <p:ph type="chart" sz="quarter" idx="10"/>
          </p:nvPr>
        </p:nvSpPr>
        <p:spPr>
          <a:xfrm>
            <a:off x="457200" y="1200150"/>
            <a:ext cx="8229600" cy="2743200"/>
          </a:xfrm>
        </p:spPr>
        <p:txBody>
          <a:bodyPr/>
          <a:lstStyle>
            <a:lvl1pPr>
              <a:buNone/>
              <a:defRPr/>
            </a:lvl1pPr>
          </a:lstStyle>
          <a:p>
            <a:pPr lvl="0"/>
            <a:endParaRPr lang="en-US" noProof="0"/>
          </a:p>
        </p:txBody>
      </p:sp>
      <p:sp>
        <p:nvSpPr>
          <p:cNvPr id="11" name="Text Placeholder 10"/>
          <p:cNvSpPr>
            <a:spLocks noGrp="1"/>
          </p:cNvSpPr>
          <p:nvPr>
            <p:ph type="body" sz="quarter" idx="11"/>
          </p:nvPr>
        </p:nvSpPr>
        <p:spPr>
          <a:xfrm>
            <a:off x="457200" y="4000501"/>
            <a:ext cx="8229600" cy="400050"/>
          </a:xfrm>
        </p:spPr>
        <p:txBody>
          <a:bodyPr/>
          <a:lstStyle>
            <a:lvl1pPr>
              <a:buNone/>
              <a:defRPr sz="1200">
                <a:solidFill>
                  <a:srgbClr val="005BAA"/>
                </a:solidFill>
              </a:defRPr>
            </a:lvl1pPr>
          </a:lstStyle>
          <a:p>
            <a:pPr lvl="0"/>
            <a:r>
              <a:rPr lang="en-US"/>
              <a:t>Click to edit Master text styles</a:t>
            </a:r>
          </a:p>
        </p:txBody>
      </p:sp>
      <p:sp>
        <p:nvSpPr>
          <p:cNvPr id="13" name="TextBox 12"/>
          <p:cNvSpPr txBox="1"/>
          <p:nvPr userDrawn="1"/>
        </p:nvSpPr>
        <p:spPr>
          <a:xfrm>
            <a:off x="8434388" y="4682238"/>
            <a:ext cx="404813" cy="251712"/>
          </a:xfrm>
          <a:prstGeom prst="rect">
            <a:avLst/>
          </a:prstGeom>
          <a:noFill/>
        </p:spPr>
        <p:txBody>
          <a:bodyPr lIns="81639" tIns="40819" rIns="81639" bIns="40819">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fld id="{1E61D8FA-81E0-D749-BCA4-40B60AF23BEF}" type="slidenum">
              <a:rPr lang="en-US" sz="1100" smtClean="0">
                <a:solidFill>
                  <a:srgbClr val="FFFFFF"/>
                </a:solidFill>
              </a:rPr>
              <a:pPr eaLnBrk="1" hangingPunct="1">
                <a:defRPr/>
              </a:pPr>
              <a:t>‹#›</a:t>
            </a:fld>
            <a:endParaRPr lang="en-US" sz="1100">
              <a:solidFill>
                <a:srgbClr val="FFFFFF"/>
              </a:solidFill>
            </a:endParaRPr>
          </a:p>
        </p:txBody>
      </p:sp>
    </p:spTree>
    <p:extLst>
      <p:ext uri="{BB962C8B-B14F-4D97-AF65-F5344CB8AC3E}">
        <p14:creationId xmlns:p14="http://schemas.microsoft.com/office/powerpoint/2010/main" val="24646873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57200" y="459581"/>
            <a:ext cx="4038600" cy="3369469"/>
          </a:xfrm>
        </p:spPr>
        <p:txBody>
          <a:bodyPr rtlCol="0">
            <a:normAutofit/>
          </a:bodyPr>
          <a:lstStyle>
            <a:lvl1pPr marL="0" indent="0">
              <a:buNone/>
              <a:defRPr sz="2100"/>
            </a:lvl1pPr>
            <a:lvl2pPr marL="408194" indent="0">
              <a:buNone/>
              <a:defRPr sz="2500"/>
            </a:lvl2pPr>
            <a:lvl3pPr marL="816388" indent="0">
              <a:buNone/>
              <a:defRPr sz="2100"/>
            </a:lvl3pPr>
            <a:lvl4pPr marL="1224582" indent="0">
              <a:buNone/>
              <a:defRPr sz="1800"/>
            </a:lvl4pPr>
            <a:lvl5pPr marL="1632776" indent="0">
              <a:buNone/>
              <a:defRPr sz="1800"/>
            </a:lvl5pPr>
            <a:lvl6pPr marL="2040969" indent="0">
              <a:buNone/>
              <a:defRPr sz="1800"/>
            </a:lvl6pPr>
            <a:lvl7pPr marL="2449163" indent="0">
              <a:buNone/>
              <a:defRPr sz="1800"/>
            </a:lvl7pPr>
            <a:lvl8pPr marL="2857357" indent="0">
              <a:buNone/>
              <a:defRPr sz="1800"/>
            </a:lvl8pPr>
            <a:lvl9pPr marL="3265551" indent="0">
              <a:buNone/>
              <a:defRPr sz="1800"/>
            </a:lvl9pPr>
          </a:lstStyle>
          <a:p>
            <a:pPr lvl="0"/>
            <a:r>
              <a:rPr lang="en-US" noProof="0"/>
              <a:t>Click icon to add picture</a:t>
            </a:r>
          </a:p>
        </p:txBody>
      </p:sp>
      <p:sp>
        <p:nvSpPr>
          <p:cNvPr id="4" name="Text Placeholder 3"/>
          <p:cNvSpPr>
            <a:spLocks noGrp="1"/>
          </p:cNvSpPr>
          <p:nvPr>
            <p:ph type="body" sz="half" idx="2"/>
          </p:nvPr>
        </p:nvSpPr>
        <p:spPr>
          <a:xfrm>
            <a:off x="457200" y="3943351"/>
            <a:ext cx="4038600" cy="564356"/>
          </a:xfrm>
        </p:spPr>
        <p:txBody>
          <a:bodyPr/>
          <a:lstStyle>
            <a:lvl1pPr marL="0" indent="0">
              <a:buNone/>
              <a:defRPr sz="1300"/>
            </a:lvl1pPr>
            <a:lvl2pPr marL="408194" indent="0">
              <a:buNone/>
              <a:defRPr sz="1100"/>
            </a:lvl2pPr>
            <a:lvl3pPr marL="816388" indent="0">
              <a:buNone/>
              <a:defRPr sz="900"/>
            </a:lvl3pPr>
            <a:lvl4pPr marL="1224582" indent="0">
              <a:buNone/>
              <a:defRPr sz="800"/>
            </a:lvl4pPr>
            <a:lvl5pPr marL="1632776" indent="0">
              <a:buNone/>
              <a:defRPr sz="800"/>
            </a:lvl5pPr>
            <a:lvl6pPr marL="2040969" indent="0">
              <a:buNone/>
              <a:defRPr sz="800"/>
            </a:lvl6pPr>
            <a:lvl7pPr marL="2449163" indent="0">
              <a:buNone/>
              <a:defRPr sz="800"/>
            </a:lvl7pPr>
            <a:lvl8pPr marL="2857357" indent="0">
              <a:buNone/>
              <a:defRPr sz="800"/>
            </a:lvl8pPr>
            <a:lvl9pPr marL="3265551" indent="0">
              <a:buNone/>
              <a:defRPr sz="800"/>
            </a:lvl9pPr>
          </a:lstStyle>
          <a:p>
            <a:pPr lvl="0"/>
            <a:r>
              <a:rPr lang="en-US"/>
              <a:t>Click to edit Master text styles</a:t>
            </a:r>
          </a:p>
        </p:txBody>
      </p:sp>
      <p:sp>
        <p:nvSpPr>
          <p:cNvPr id="7" name="Text Placeholder 2"/>
          <p:cNvSpPr>
            <a:spLocks noGrp="1"/>
          </p:cNvSpPr>
          <p:nvPr>
            <p:ph type="body" idx="10"/>
          </p:nvPr>
        </p:nvSpPr>
        <p:spPr>
          <a:xfrm>
            <a:off x="4648200" y="342901"/>
            <a:ext cx="3962400" cy="3369469"/>
          </a:xfrm>
        </p:spPr>
        <p:txBody>
          <a:bodyPr>
            <a:normAutofit/>
          </a:bodyPr>
          <a:lstStyle>
            <a:lvl1pPr marL="0" indent="0" algn="l">
              <a:spcBef>
                <a:spcPts val="0"/>
              </a:spcBef>
              <a:buNone/>
              <a:defRPr sz="2100" b="0" i="0" baseline="0">
                <a:solidFill>
                  <a:srgbClr val="08459A"/>
                </a:solidFill>
                <a:latin typeface="CentSchbook BT Roman"/>
              </a:defRPr>
            </a:lvl1pPr>
            <a:lvl2pPr marL="408194" indent="0">
              <a:buNone/>
              <a:defRPr sz="1600">
                <a:solidFill>
                  <a:schemeClr val="tx1">
                    <a:tint val="75000"/>
                  </a:schemeClr>
                </a:solidFill>
              </a:defRPr>
            </a:lvl2pPr>
            <a:lvl3pPr marL="816388" indent="0">
              <a:buNone/>
              <a:defRPr sz="1400">
                <a:solidFill>
                  <a:schemeClr val="tx1">
                    <a:tint val="75000"/>
                  </a:schemeClr>
                </a:solidFill>
              </a:defRPr>
            </a:lvl3pPr>
            <a:lvl4pPr marL="1224582" indent="0">
              <a:buNone/>
              <a:defRPr sz="1300">
                <a:solidFill>
                  <a:schemeClr val="tx1">
                    <a:tint val="75000"/>
                  </a:schemeClr>
                </a:solidFill>
              </a:defRPr>
            </a:lvl4pPr>
            <a:lvl5pPr marL="1632776" indent="0">
              <a:buNone/>
              <a:defRPr sz="1300">
                <a:solidFill>
                  <a:schemeClr val="tx1">
                    <a:tint val="75000"/>
                  </a:schemeClr>
                </a:solidFill>
              </a:defRPr>
            </a:lvl5pPr>
            <a:lvl6pPr marL="2040969" indent="0">
              <a:buNone/>
              <a:defRPr sz="1300">
                <a:solidFill>
                  <a:schemeClr val="tx1">
                    <a:tint val="75000"/>
                  </a:schemeClr>
                </a:solidFill>
              </a:defRPr>
            </a:lvl6pPr>
            <a:lvl7pPr marL="2449163" indent="0">
              <a:buNone/>
              <a:defRPr sz="1300">
                <a:solidFill>
                  <a:schemeClr val="tx1">
                    <a:tint val="75000"/>
                  </a:schemeClr>
                </a:solidFill>
              </a:defRPr>
            </a:lvl7pPr>
            <a:lvl8pPr marL="2857357" indent="0">
              <a:buNone/>
              <a:defRPr sz="1300">
                <a:solidFill>
                  <a:schemeClr val="tx1">
                    <a:tint val="75000"/>
                  </a:schemeClr>
                </a:solidFill>
              </a:defRPr>
            </a:lvl8pPr>
            <a:lvl9pPr marL="3265551" indent="0">
              <a:buNone/>
              <a:defRPr sz="1300">
                <a:solidFill>
                  <a:schemeClr val="tx1">
                    <a:tint val="75000"/>
                  </a:schemeClr>
                </a:solidFill>
              </a:defRPr>
            </a:lvl9pPr>
          </a:lstStyle>
          <a:p>
            <a:pPr lvl="0"/>
            <a:r>
              <a:rPr lang="en-US"/>
              <a:t>Click to edit Master text styles</a:t>
            </a:r>
          </a:p>
        </p:txBody>
      </p:sp>
      <p:sp>
        <p:nvSpPr>
          <p:cNvPr id="11" name="TextBox 10"/>
          <p:cNvSpPr txBox="1"/>
          <p:nvPr userDrawn="1"/>
        </p:nvSpPr>
        <p:spPr>
          <a:xfrm>
            <a:off x="8434388" y="4682238"/>
            <a:ext cx="404813" cy="251712"/>
          </a:xfrm>
          <a:prstGeom prst="rect">
            <a:avLst/>
          </a:prstGeom>
          <a:noFill/>
        </p:spPr>
        <p:txBody>
          <a:bodyPr lIns="81639" tIns="40819" rIns="81639" bIns="40819">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fld id="{1E61D8FA-81E0-D749-BCA4-40B60AF23BEF}" type="slidenum">
              <a:rPr lang="en-US" sz="1100" smtClean="0">
                <a:solidFill>
                  <a:srgbClr val="FFFFFF"/>
                </a:solidFill>
              </a:rPr>
              <a:pPr eaLnBrk="1" hangingPunct="1">
                <a:defRPr/>
              </a:pPr>
              <a:t>‹#›</a:t>
            </a:fld>
            <a:endParaRPr lang="en-US" sz="1100">
              <a:solidFill>
                <a:srgbClr val="FFFFFF"/>
              </a:solidFill>
            </a:endParaRPr>
          </a:p>
        </p:txBody>
      </p:sp>
    </p:spTree>
    <p:extLst>
      <p:ext uri="{BB962C8B-B14F-4D97-AF65-F5344CB8AC3E}">
        <p14:creationId xmlns:p14="http://schemas.microsoft.com/office/powerpoint/2010/main" val="3330513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57200" y="342900"/>
            <a:ext cx="8229600" cy="3600450"/>
          </a:xfrm>
        </p:spPr>
        <p:txBody>
          <a:bodyPr rtlCol="0">
            <a:normAutofit/>
          </a:bodyPr>
          <a:lstStyle>
            <a:lvl1pPr marL="0" indent="0">
              <a:buNone/>
              <a:defRPr sz="2900"/>
            </a:lvl1pPr>
            <a:lvl2pPr marL="408194" indent="0">
              <a:buNone/>
              <a:defRPr sz="2500"/>
            </a:lvl2pPr>
            <a:lvl3pPr marL="816388" indent="0">
              <a:buNone/>
              <a:defRPr sz="2100"/>
            </a:lvl3pPr>
            <a:lvl4pPr marL="1224582" indent="0">
              <a:buNone/>
              <a:defRPr sz="1800"/>
            </a:lvl4pPr>
            <a:lvl5pPr marL="1632776" indent="0">
              <a:buNone/>
              <a:defRPr sz="1800"/>
            </a:lvl5pPr>
            <a:lvl6pPr marL="2040969" indent="0">
              <a:buNone/>
              <a:defRPr sz="1800"/>
            </a:lvl6pPr>
            <a:lvl7pPr marL="2449163" indent="0">
              <a:buNone/>
              <a:defRPr sz="1800"/>
            </a:lvl7pPr>
            <a:lvl8pPr marL="2857357" indent="0">
              <a:buNone/>
              <a:defRPr sz="1800"/>
            </a:lvl8pPr>
            <a:lvl9pPr marL="3265551" indent="0">
              <a:buNone/>
              <a:defRPr sz="1800"/>
            </a:lvl9pPr>
          </a:lstStyle>
          <a:p>
            <a:pPr lvl="0"/>
            <a:r>
              <a:rPr lang="en-US" noProof="0"/>
              <a:t>Click icon to add picture</a:t>
            </a:r>
          </a:p>
        </p:txBody>
      </p:sp>
      <p:sp>
        <p:nvSpPr>
          <p:cNvPr id="8" name="Text Placeholder 7"/>
          <p:cNvSpPr>
            <a:spLocks noGrp="1"/>
          </p:cNvSpPr>
          <p:nvPr>
            <p:ph type="body" sz="quarter" idx="10"/>
          </p:nvPr>
        </p:nvSpPr>
        <p:spPr>
          <a:xfrm>
            <a:off x="457200" y="4057651"/>
            <a:ext cx="8229600" cy="342899"/>
          </a:xfrm>
        </p:spPr>
        <p:txBody>
          <a:bodyPr/>
          <a:lstStyle>
            <a:lvl1pPr>
              <a:buNone/>
              <a:defRPr sz="1200">
                <a:solidFill>
                  <a:srgbClr val="1A134C"/>
                </a:solidFill>
              </a:defRPr>
            </a:lvl1pPr>
          </a:lstStyle>
          <a:p>
            <a:pPr lvl="0"/>
            <a:r>
              <a:rPr lang="en-US"/>
              <a:t>Click to edit Master text styles</a:t>
            </a:r>
          </a:p>
        </p:txBody>
      </p:sp>
      <p:sp>
        <p:nvSpPr>
          <p:cNvPr id="10" name="TextBox 9"/>
          <p:cNvSpPr txBox="1"/>
          <p:nvPr userDrawn="1"/>
        </p:nvSpPr>
        <p:spPr>
          <a:xfrm>
            <a:off x="8434388" y="4682238"/>
            <a:ext cx="404813" cy="251712"/>
          </a:xfrm>
          <a:prstGeom prst="rect">
            <a:avLst/>
          </a:prstGeom>
          <a:noFill/>
        </p:spPr>
        <p:txBody>
          <a:bodyPr lIns="81639" tIns="40819" rIns="81639" bIns="40819">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fld id="{1E61D8FA-81E0-D749-BCA4-40B60AF23BEF}" type="slidenum">
              <a:rPr lang="en-US" sz="1100" smtClean="0">
                <a:solidFill>
                  <a:srgbClr val="FFFFFF"/>
                </a:solidFill>
              </a:rPr>
              <a:pPr eaLnBrk="1" hangingPunct="1">
                <a:defRPr/>
              </a:pPr>
              <a:t>‹#›</a:t>
            </a:fld>
            <a:endParaRPr lang="en-US" sz="1100">
              <a:solidFill>
                <a:srgbClr val="FFFFFF"/>
              </a:solidFill>
            </a:endParaRPr>
          </a:p>
        </p:txBody>
      </p:sp>
    </p:spTree>
    <p:extLst>
      <p:ext uri="{BB962C8B-B14F-4D97-AF65-F5344CB8AC3E}">
        <p14:creationId xmlns:p14="http://schemas.microsoft.com/office/powerpoint/2010/main" val="1471532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57200" y="459582"/>
            <a:ext cx="2971800" cy="1426369"/>
          </a:xfrm>
        </p:spPr>
        <p:txBody>
          <a:bodyPr rtlCol="0">
            <a:normAutofit/>
          </a:bodyPr>
          <a:lstStyle>
            <a:lvl1pPr marL="0" indent="0">
              <a:buNone/>
              <a:defRPr sz="2100"/>
            </a:lvl1pPr>
            <a:lvl2pPr marL="408194" indent="0">
              <a:buNone/>
              <a:defRPr sz="2500"/>
            </a:lvl2pPr>
            <a:lvl3pPr marL="816388" indent="0">
              <a:buNone/>
              <a:defRPr sz="2100"/>
            </a:lvl3pPr>
            <a:lvl4pPr marL="1224582" indent="0">
              <a:buNone/>
              <a:defRPr sz="1800"/>
            </a:lvl4pPr>
            <a:lvl5pPr marL="1632776" indent="0">
              <a:buNone/>
              <a:defRPr sz="1800"/>
            </a:lvl5pPr>
            <a:lvl6pPr marL="2040969" indent="0">
              <a:buNone/>
              <a:defRPr sz="1800"/>
            </a:lvl6pPr>
            <a:lvl7pPr marL="2449163" indent="0">
              <a:buNone/>
              <a:defRPr sz="1800"/>
            </a:lvl7pPr>
            <a:lvl8pPr marL="2857357" indent="0">
              <a:buNone/>
              <a:defRPr sz="1800"/>
            </a:lvl8pPr>
            <a:lvl9pPr marL="3265551" indent="0">
              <a:buNone/>
              <a:defRPr sz="1800"/>
            </a:lvl9pPr>
          </a:lstStyle>
          <a:p>
            <a:pPr lvl="0"/>
            <a:r>
              <a:rPr lang="en-US" noProof="0"/>
              <a:t>Click icon to add picture</a:t>
            </a:r>
          </a:p>
        </p:txBody>
      </p:sp>
      <p:sp>
        <p:nvSpPr>
          <p:cNvPr id="4" name="Text Placeholder 3"/>
          <p:cNvSpPr>
            <a:spLocks noGrp="1"/>
          </p:cNvSpPr>
          <p:nvPr>
            <p:ph type="body" sz="half" idx="2"/>
          </p:nvPr>
        </p:nvSpPr>
        <p:spPr>
          <a:xfrm>
            <a:off x="457200" y="3886200"/>
            <a:ext cx="8229600" cy="742950"/>
          </a:xfrm>
        </p:spPr>
        <p:txBody>
          <a:bodyPr/>
          <a:lstStyle>
            <a:lvl1pPr marL="0" indent="0">
              <a:buNone/>
              <a:defRPr sz="1200" baseline="0">
                <a:solidFill>
                  <a:srgbClr val="1A134C"/>
                </a:solidFill>
              </a:defRPr>
            </a:lvl1pPr>
            <a:lvl2pPr marL="408194" indent="0">
              <a:buNone/>
              <a:defRPr sz="1100"/>
            </a:lvl2pPr>
            <a:lvl3pPr marL="816388" indent="0">
              <a:buNone/>
              <a:defRPr sz="900"/>
            </a:lvl3pPr>
            <a:lvl4pPr marL="1224582" indent="0">
              <a:buNone/>
              <a:defRPr sz="800"/>
            </a:lvl4pPr>
            <a:lvl5pPr marL="1632776" indent="0">
              <a:buNone/>
              <a:defRPr sz="800"/>
            </a:lvl5pPr>
            <a:lvl6pPr marL="2040969" indent="0">
              <a:buNone/>
              <a:defRPr sz="800"/>
            </a:lvl6pPr>
            <a:lvl7pPr marL="2449163" indent="0">
              <a:buNone/>
              <a:defRPr sz="800"/>
            </a:lvl7pPr>
            <a:lvl8pPr marL="2857357" indent="0">
              <a:buNone/>
              <a:defRPr sz="800"/>
            </a:lvl8pPr>
            <a:lvl9pPr marL="3265551" indent="0">
              <a:buNone/>
              <a:defRPr sz="800"/>
            </a:lvl9pPr>
          </a:lstStyle>
          <a:p>
            <a:pPr lvl="0"/>
            <a:r>
              <a:rPr lang="en-US"/>
              <a:t>Click to edit Master text styles</a:t>
            </a:r>
          </a:p>
        </p:txBody>
      </p:sp>
      <p:sp>
        <p:nvSpPr>
          <p:cNvPr id="11" name="Picture Placeholder 2"/>
          <p:cNvSpPr>
            <a:spLocks noGrp="1"/>
          </p:cNvSpPr>
          <p:nvPr>
            <p:ph type="pic" idx="10"/>
          </p:nvPr>
        </p:nvSpPr>
        <p:spPr>
          <a:xfrm>
            <a:off x="3657600" y="459582"/>
            <a:ext cx="5029200" cy="3255168"/>
          </a:xfrm>
        </p:spPr>
        <p:txBody>
          <a:bodyPr rtlCol="0">
            <a:normAutofit/>
          </a:bodyPr>
          <a:lstStyle>
            <a:lvl1pPr marL="0" indent="0">
              <a:buNone/>
              <a:defRPr sz="2100"/>
            </a:lvl1pPr>
            <a:lvl2pPr marL="408194" indent="0">
              <a:buNone/>
              <a:defRPr sz="2500"/>
            </a:lvl2pPr>
            <a:lvl3pPr marL="816388" indent="0">
              <a:buNone/>
              <a:defRPr sz="2100"/>
            </a:lvl3pPr>
            <a:lvl4pPr marL="1224582" indent="0">
              <a:buNone/>
              <a:defRPr sz="1800"/>
            </a:lvl4pPr>
            <a:lvl5pPr marL="1632776" indent="0">
              <a:buNone/>
              <a:defRPr sz="1800"/>
            </a:lvl5pPr>
            <a:lvl6pPr marL="2040969" indent="0">
              <a:buNone/>
              <a:defRPr sz="1800"/>
            </a:lvl6pPr>
            <a:lvl7pPr marL="2449163" indent="0">
              <a:buNone/>
              <a:defRPr sz="1800"/>
            </a:lvl7pPr>
            <a:lvl8pPr marL="2857357" indent="0">
              <a:buNone/>
              <a:defRPr sz="1800"/>
            </a:lvl8pPr>
            <a:lvl9pPr marL="3265551" indent="0">
              <a:buNone/>
              <a:defRPr sz="1800"/>
            </a:lvl9pPr>
          </a:lstStyle>
          <a:p>
            <a:pPr lvl="0"/>
            <a:r>
              <a:rPr lang="en-US" noProof="0"/>
              <a:t>Click icon to add picture</a:t>
            </a:r>
          </a:p>
        </p:txBody>
      </p:sp>
      <p:sp>
        <p:nvSpPr>
          <p:cNvPr id="10" name="Picture Placeholder 9"/>
          <p:cNvSpPr>
            <a:spLocks noGrp="1"/>
          </p:cNvSpPr>
          <p:nvPr>
            <p:ph type="pic" sz="quarter" idx="11"/>
          </p:nvPr>
        </p:nvSpPr>
        <p:spPr>
          <a:xfrm>
            <a:off x="457200" y="2057400"/>
            <a:ext cx="2971800" cy="1657349"/>
          </a:xfrm>
        </p:spPr>
        <p:txBody>
          <a:bodyPr/>
          <a:lstStyle>
            <a:lvl1pPr marL="0" marR="0" indent="-306146" algn="l" defTabSz="408194" rtl="0" eaLnBrk="0" fontAlgn="base" latinLnBrk="0" hangingPunct="0">
              <a:lnSpc>
                <a:spcPct val="100000"/>
              </a:lnSpc>
              <a:spcBef>
                <a:spcPct val="20000"/>
              </a:spcBef>
              <a:spcAft>
                <a:spcPct val="0"/>
              </a:spcAft>
              <a:buClr>
                <a:srgbClr val="3971AB"/>
              </a:buClr>
              <a:buSzTx/>
              <a:buFont typeface="Wingdings" pitchFamily="-107" charset="2"/>
              <a:buNone/>
              <a:tabLst/>
              <a:defRPr/>
            </a:lvl1pPr>
          </a:lstStyle>
          <a:p>
            <a:pPr lvl="0"/>
            <a:r>
              <a:rPr lang="en-US" noProof="0"/>
              <a:t>Click icon to add picture</a:t>
            </a:r>
          </a:p>
          <a:p>
            <a:pPr lvl="0"/>
            <a:endParaRPr lang="en-US" noProof="0"/>
          </a:p>
        </p:txBody>
      </p:sp>
      <p:sp>
        <p:nvSpPr>
          <p:cNvPr id="12" name="TextBox 11"/>
          <p:cNvSpPr txBox="1"/>
          <p:nvPr userDrawn="1"/>
        </p:nvSpPr>
        <p:spPr>
          <a:xfrm>
            <a:off x="8434388" y="4682238"/>
            <a:ext cx="404813" cy="251712"/>
          </a:xfrm>
          <a:prstGeom prst="rect">
            <a:avLst/>
          </a:prstGeom>
          <a:noFill/>
        </p:spPr>
        <p:txBody>
          <a:bodyPr lIns="81639" tIns="40819" rIns="81639" bIns="40819">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fld id="{1E61D8FA-81E0-D749-BCA4-40B60AF23BEF}" type="slidenum">
              <a:rPr lang="en-US" sz="1100" smtClean="0">
                <a:solidFill>
                  <a:srgbClr val="FFFFFF"/>
                </a:solidFill>
              </a:rPr>
              <a:pPr eaLnBrk="1" hangingPunct="1">
                <a:defRPr/>
              </a:pPr>
              <a:t>‹#›</a:t>
            </a:fld>
            <a:endParaRPr lang="en-US" sz="1100">
              <a:solidFill>
                <a:srgbClr val="FFFFFF"/>
              </a:solidFill>
            </a:endParaRPr>
          </a:p>
        </p:txBody>
      </p:sp>
    </p:spTree>
    <p:extLst>
      <p:ext uri="{BB962C8B-B14F-4D97-AF65-F5344CB8AC3E}">
        <p14:creationId xmlns:p14="http://schemas.microsoft.com/office/powerpoint/2010/main" val="1335010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57200" y="459581"/>
            <a:ext cx="2971800" cy="3255169"/>
          </a:xfrm>
        </p:spPr>
        <p:txBody>
          <a:bodyPr rtlCol="0">
            <a:normAutofit/>
          </a:bodyPr>
          <a:lstStyle>
            <a:lvl1pPr marL="0" indent="0">
              <a:buNone/>
              <a:defRPr sz="2100"/>
            </a:lvl1pPr>
            <a:lvl2pPr marL="408194" indent="0">
              <a:buNone/>
              <a:defRPr sz="2500"/>
            </a:lvl2pPr>
            <a:lvl3pPr marL="816388" indent="0">
              <a:buNone/>
              <a:defRPr sz="2100"/>
            </a:lvl3pPr>
            <a:lvl4pPr marL="1224582" indent="0">
              <a:buNone/>
              <a:defRPr sz="1800"/>
            </a:lvl4pPr>
            <a:lvl5pPr marL="1632776" indent="0">
              <a:buNone/>
              <a:defRPr sz="1800"/>
            </a:lvl5pPr>
            <a:lvl6pPr marL="2040969" indent="0">
              <a:buNone/>
              <a:defRPr sz="1800"/>
            </a:lvl6pPr>
            <a:lvl7pPr marL="2449163" indent="0">
              <a:buNone/>
              <a:defRPr sz="1800"/>
            </a:lvl7pPr>
            <a:lvl8pPr marL="2857357" indent="0">
              <a:buNone/>
              <a:defRPr sz="1800"/>
            </a:lvl8pPr>
            <a:lvl9pPr marL="3265551" indent="0">
              <a:buNone/>
              <a:defRPr sz="1800"/>
            </a:lvl9pPr>
          </a:lstStyle>
          <a:p>
            <a:pPr lvl="0"/>
            <a:r>
              <a:rPr lang="en-US" noProof="0"/>
              <a:t>Click icon to add picture</a:t>
            </a:r>
          </a:p>
        </p:txBody>
      </p:sp>
      <p:sp>
        <p:nvSpPr>
          <p:cNvPr id="4" name="Text Placeholder 3"/>
          <p:cNvSpPr>
            <a:spLocks noGrp="1"/>
          </p:cNvSpPr>
          <p:nvPr>
            <p:ph type="body" sz="half" idx="2"/>
          </p:nvPr>
        </p:nvSpPr>
        <p:spPr>
          <a:xfrm>
            <a:off x="457200" y="3886200"/>
            <a:ext cx="8229600" cy="514350"/>
          </a:xfrm>
        </p:spPr>
        <p:txBody>
          <a:bodyPr/>
          <a:lstStyle>
            <a:lvl1pPr marL="0" indent="0">
              <a:buNone/>
              <a:defRPr sz="1200" baseline="0">
                <a:solidFill>
                  <a:srgbClr val="1A134C"/>
                </a:solidFill>
              </a:defRPr>
            </a:lvl1pPr>
            <a:lvl2pPr marL="408194" indent="0">
              <a:buNone/>
              <a:defRPr sz="1100"/>
            </a:lvl2pPr>
            <a:lvl3pPr marL="816388" indent="0">
              <a:buNone/>
              <a:defRPr sz="900"/>
            </a:lvl3pPr>
            <a:lvl4pPr marL="1224582" indent="0">
              <a:buNone/>
              <a:defRPr sz="800"/>
            </a:lvl4pPr>
            <a:lvl5pPr marL="1632776" indent="0">
              <a:buNone/>
              <a:defRPr sz="800"/>
            </a:lvl5pPr>
            <a:lvl6pPr marL="2040969" indent="0">
              <a:buNone/>
              <a:defRPr sz="800"/>
            </a:lvl6pPr>
            <a:lvl7pPr marL="2449163" indent="0">
              <a:buNone/>
              <a:defRPr sz="800"/>
            </a:lvl7pPr>
            <a:lvl8pPr marL="2857357" indent="0">
              <a:buNone/>
              <a:defRPr sz="800"/>
            </a:lvl8pPr>
            <a:lvl9pPr marL="3265551" indent="0">
              <a:buNone/>
              <a:defRPr sz="800"/>
            </a:lvl9pPr>
          </a:lstStyle>
          <a:p>
            <a:pPr lvl="0"/>
            <a:r>
              <a:rPr lang="en-US"/>
              <a:t>Click to edit Master text styles</a:t>
            </a:r>
          </a:p>
        </p:txBody>
      </p:sp>
      <p:sp>
        <p:nvSpPr>
          <p:cNvPr id="11" name="Picture Placeholder 2"/>
          <p:cNvSpPr>
            <a:spLocks noGrp="1"/>
          </p:cNvSpPr>
          <p:nvPr>
            <p:ph type="pic" idx="10"/>
          </p:nvPr>
        </p:nvSpPr>
        <p:spPr>
          <a:xfrm>
            <a:off x="3657600" y="459582"/>
            <a:ext cx="5029200" cy="3255168"/>
          </a:xfrm>
        </p:spPr>
        <p:txBody>
          <a:bodyPr rtlCol="0">
            <a:normAutofit/>
          </a:bodyPr>
          <a:lstStyle>
            <a:lvl1pPr marL="0" indent="0">
              <a:buNone/>
              <a:defRPr sz="2100"/>
            </a:lvl1pPr>
            <a:lvl2pPr marL="408194" indent="0">
              <a:buNone/>
              <a:defRPr sz="2500"/>
            </a:lvl2pPr>
            <a:lvl3pPr marL="816388" indent="0">
              <a:buNone/>
              <a:defRPr sz="2100"/>
            </a:lvl3pPr>
            <a:lvl4pPr marL="1224582" indent="0">
              <a:buNone/>
              <a:defRPr sz="1800"/>
            </a:lvl4pPr>
            <a:lvl5pPr marL="1632776" indent="0">
              <a:buNone/>
              <a:defRPr sz="1800"/>
            </a:lvl5pPr>
            <a:lvl6pPr marL="2040969" indent="0">
              <a:buNone/>
              <a:defRPr sz="1800"/>
            </a:lvl6pPr>
            <a:lvl7pPr marL="2449163" indent="0">
              <a:buNone/>
              <a:defRPr sz="1800"/>
            </a:lvl7pPr>
            <a:lvl8pPr marL="2857357" indent="0">
              <a:buNone/>
              <a:defRPr sz="1800"/>
            </a:lvl8pPr>
            <a:lvl9pPr marL="3265551" indent="0">
              <a:buNone/>
              <a:defRPr sz="1800"/>
            </a:lvl9pPr>
          </a:lstStyle>
          <a:p>
            <a:pPr lvl="0"/>
            <a:r>
              <a:rPr lang="en-US" noProof="0"/>
              <a:t>Click icon to add picture</a:t>
            </a:r>
          </a:p>
        </p:txBody>
      </p:sp>
      <p:sp>
        <p:nvSpPr>
          <p:cNvPr id="10" name="TextBox 9"/>
          <p:cNvSpPr txBox="1"/>
          <p:nvPr userDrawn="1"/>
        </p:nvSpPr>
        <p:spPr>
          <a:xfrm>
            <a:off x="8434388" y="4682238"/>
            <a:ext cx="404813" cy="251712"/>
          </a:xfrm>
          <a:prstGeom prst="rect">
            <a:avLst/>
          </a:prstGeom>
          <a:noFill/>
        </p:spPr>
        <p:txBody>
          <a:bodyPr lIns="81639" tIns="40819" rIns="81639" bIns="40819">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fld id="{1E61D8FA-81E0-D749-BCA4-40B60AF23BEF}" type="slidenum">
              <a:rPr lang="en-US" sz="1100" smtClean="0">
                <a:solidFill>
                  <a:srgbClr val="FFFFFF"/>
                </a:solidFill>
              </a:rPr>
              <a:pPr eaLnBrk="1" hangingPunct="1">
                <a:defRPr/>
              </a:pPr>
              <a:t>‹#›</a:t>
            </a:fld>
            <a:endParaRPr lang="en-US" sz="1100">
              <a:solidFill>
                <a:srgbClr val="FFFFFF"/>
              </a:solidFill>
            </a:endParaRPr>
          </a:p>
        </p:txBody>
      </p:sp>
    </p:spTree>
    <p:extLst>
      <p:ext uri="{BB962C8B-B14F-4D97-AF65-F5344CB8AC3E}">
        <p14:creationId xmlns:p14="http://schemas.microsoft.com/office/powerpoint/2010/main" val="2471440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file://localhost/Users/Evie/Dropbox/ACLU/Branding/National%20Logo/SCREEN%20RGB/ACLU_national%20logo_white_rgb.png"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Rectangle 5"/>
          <p:cNvSpPr/>
          <p:nvPr userDrawn="1"/>
        </p:nvSpPr>
        <p:spPr>
          <a:xfrm>
            <a:off x="0" y="4594623"/>
            <a:ext cx="9153144" cy="5679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81639" tIns="40819" rIns="81639" bIns="40819" rtlCol="0" anchor="ctr"/>
          <a:lstStyle/>
          <a:p>
            <a:pPr algn="ctr"/>
            <a:endParaRPr lang="en-US">
              <a:solidFill>
                <a:schemeClr val="tx2"/>
              </a:solidFill>
            </a:endParaRPr>
          </a:p>
        </p:txBody>
      </p:sp>
      <p:sp>
        <p:nvSpPr>
          <p:cNvPr id="1026"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81639" tIns="40819" rIns="81639" bIns="40819"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200150"/>
            <a:ext cx="8229600" cy="3394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81639" tIns="40819" rIns="81639" bIns="4081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pic>
        <p:nvPicPr>
          <p:cNvPr id="3" name="ACLU_national logo_white_rgb.png" descr="/Users/Evie/Dropbox/ACLU/Branding/National Logo/SCREEN RGB/ACLU_national logo_white_rgb.png"/>
          <p:cNvPicPr>
            <a:picLocks noChangeAspect="1"/>
          </p:cNvPicPr>
          <p:nvPr userDrawn="1"/>
        </p:nvPicPr>
        <p:blipFill>
          <a:blip r:embed="rId13" r:link="rId14">
            <a:extLst>
              <a:ext uri="{28A0092B-C50C-407E-A947-70E740481C1C}">
                <a14:useLocalDpi xmlns:a14="http://schemas.microsoft.com/office/drawing/2010/main" val="0"/>
              </a:ext>
            </a:extLst>
          </a:blip>
          <a:stretch>
            <a:fillRect/>
          </a:stretch>
        </p:blipFill>
        <p:spPr>
          <a:xfrm>
            <a:off x="381000" y="4676322"/>
            <a:ext cx="914400" cy="391886"/>
          </a:xfrm>
          <a:prstGeom prst="rect">
            <a:avLst/>
          </a:prstGeom>
        </p:spPr>
      </p:pic>
    </p:spTree>
  </p:cSld>
  <p:clrMap bg1="lt1" tx1="dk1" bg2="lt2" tx2="dk2" accent1="accent1" accent2="accent2" accent3="accent3" accent4="accent4" accent5="accent5" accent6="accent6" hlink="hlink" folHlink="folHlink"/>
  <p:sldLayoutIdLst>
    <p:sldLayoutId id="2147484279" r:id="rId1"/>
    <p:sldLayoutId id="2147484268" r:id="rId2"/>
    <p:sldLayoutId id="2147484276" r:id="rId3"/>
    <p:sldLayoutId id="2147484269" r:id="rId4"/>
    <p:sldLayoutId id="2147484275" r:id="rId5"/>
    <p:sldLayoutId id="2147484271" r:id="rId6"/>
    <p:sldLayoutId id="2147484274" r:id="rId7"/>
    <p:sldLayoutId id="2147484273" r:id="rId8"/>
    <p:sldLayoutId id="2147484272" r:id="rId9"/>
    <p:sldLayoutId id="2147484278" r:id="rId10"/>
    <p:sldLayoutId id="2147484280" r:id="rId11"/>
  </p:sldLayoutIdLst>
  <p:txStyles>
    <p:titleStyle>
      <a:lvl1pPr algn="ctr" defTabSz="408194" rtl="0" eaLnBrk="0" fontAlgn="base" hangingPunct="0">
        <a:spcBef>
          <a:spcPct val="0"/>
        </a:spcBef>
        <a:spcAft>
          <a:spcPct val="0"/>
        </a:spcAft>
        <a:defRPr sz="3200" b="1" kern="1200">
          <a:solidFill>
            <a:srgbClr val="3971AB"/>
          </a:solidFill>
          <a:latin typeface="Arial"/>
          <a:ea typeface="ＭＳ Ｐゴシック" pitchFamily="-65" charset="-128"/>
          <a:cs typeface="ＭＳ Ｐゴシック" pitchFamily="-65" charset="-128"/>
        </a:defRPr>
      </a:lvl1pPr>
      <a:lvl2pPr algn="ctr" defTabSz="408194" rtl="0" eaLnBrk="0" fontAlgn="base" hangingPunct="0">
        <a:spcBef>
          <a:spcPct val="0"/>
        </a:spcBef>
        <a:spcAft>
          <a:spcPct val="0"/>
        </a:spcAft>
        <a:defRPr sz="3200" b="1">
          <a:solidFill>
            <a:srgbClr val="3971AB"/>
          </a:solidFill>
          <a:latin typeface="Arial" pitchFamily="-65" charset="0"/>
          <a:ea typeface="ＭＳ Ｐゴシック" pitchFamily="-65" charset="-128"/>
          <a:cs typeface="ＭＳ Ｐゴシック" pitchFamily="-65" charset="-128"/>
        </a:defRPr>
      </a:lvl2pPr>
      <a:lvl3pPr algn="ctr" defTabSz="408194" rtl="0" eaLnBrk="0" fontAlgn="base" hangingPunct="0">
        <a:spcBef>
          <a:spcPct val="0"/>
        </a:spcBef>
        <a:spcAft>
          <a:spcPct val="0"/>
        </a:spcAft>
        <a:defRPr sz="3200" b="1">
          <a:solidFill>
            <a:srgbClr val="3971AB"/>
          </a:solidFill>
          <a:latin typeface="Arial" pitchFamily="-65" charset="0"/>
          <a:ea typeface="ＭＳ Ｐゴシック" pitchFamily="-65" charset="-128"/>
          <a:cs typeface="ＭＳ Ｐゴシック" pitchFamily="-65" charset="-128"/>
        </a:defRPr>
      </a:lvl3pPr>
      <a:lvl4pPr algn="ctr" defTabSz="408194" rtl="0" eaLnBrk="0" fontAlgn="base" hangingPunct="0">
        <a:spcBef>
          <a:spcPct val="0"/>
        </a:spcBef>
        <a:spcAft>
          <a:spcPct val="0"/>
        </a:spcAft>
        <a:defRPr sz="3200" b="1">
          <a:solidFill>
            <a:srgbClr val="3971AB"/>
          </a:solidFill>
          <a:latin typeface="Arial" pitchFamily="-65" charset="0"/>
          <a:ea typeface="ＭＳ Ｐゴシック" pitchFamily="-65" charset="-128"/>
          <a:cs typeface="ＭＳ Ｐゴシック" pitchFamily="-65" charset="-128"/>
        </a:defRPr>
      </a:lvl4pPr>
      <a:lvl5pPr algn="ctr" defTabSz="408194" rtl="0" eaLnBrk="0" fontAlgn="base" hangingPunct="0">
        <a:spcBef>
          <a:spcPct val="0"/>
        </a:spcBef>
        <a:spcAft>
          <a:spcPct val="0"/>
        </a:spcAft>
        <a:defRPr sz="3200" b="1">
          <a:solidFill>
            <a:srgbClr val="3971AB"/>
          </a:solidFill>
          <a:latin typeface="Arial" pitchFamily="-65" charset="0"/>
          <a:ea typeface="ＭＳ Ｐゴシック" pitchFamily="-65" charset="-128"/>
          <a:cs typeface="ＭＳ Ｐゴシック" pitchFamily="-65" charset="-128"/>
        </a:defRPr>
      </a:lvl5pPr>
      <a:lvl6pPr marL="408194" algn="ctr" defTabSz="408194" rtl="0" fontAlgn="base">
        <a:spcBef>
          <a:spcPct val="0"/>
        </a:spcBef>
        <a:spcAft>
          <a:spcPct val="0"/>
        </a:spcAft>
        <a:defRPr sz="3400" b="1">
          <a:solidFill>
            <a:srgbClr val="3971AB"/>
          </a:solidFill>
          <a:latin typeface="Arial" pitchFamily="-65" charset="0"/>
          <a:ea typeface="ＭＳ Ｐゴシック" pitchFamily="-65" charset="-128"/>
        </a:defRPr>
      </a:lvl6pPr>
      <a:lvl7pPr marL="816388" algn="ctr" defTabSz="408194" rtl="0" fontAlgn="base">
        <a:spcBef>
          <a:spcPct val="0"/>
        </a:spcBef>
        <a:spcAft>
          <a:spcPct val="0"/>
        </a:spcAft>
        <a:defRPr sz="3400" b="1">
          <a:solidFill>
            <a:srgbClr val="3971AB"/>
          </a:solidFill>
          <a:latin typeface="Arial" pitchFamily="-65" charset="0"/>
          <a:ea typeface="ＭＳ Ｐゴシック" pitchFamily="-65" charset="-128"/>
        </a:defRPr>
      </a:lvl7pPr>
      <a:lvl8pPr marL="1224582" algn="ctr" defTabSz="408194" rtl="0" fontAlgn="base">
        <a:spcBef>
          <a:spcPct val="0"/>
        </a:spcBef>
        <a:spcAft>
          <a:spcPct val="0"/>
        </a:spcAft>
        <a:defRPr sz="3400" b="1">
          <a:solidFill>
            <a:srgbClr val="3971AB"/>
          </a:solidFill>
          <a:latin typeface="Arial" pitchFamily="-65" charset="0"/>
          <a:ea typeface="ＭＳ Ｐゴシック" pitchFamily="-65" charset="-128"/>
        </a:defRPr>
      </a:lvl8pPr>
      <a:lvl9pPr marL="1632776" algn="ctr" defTabSz="408194" rtl="0" fontAlgn="base">
        <a:spcBef>
          <a:spcPct val="0"/>
        </a:spcBef>
        <a:spcAft>
          <a:spcPct val="0"/>
        </a:spcAft>
        <a:defRPr sz="3400" b="1">
          <a:solidFill>
            <a:srgbClr val="3971AB"/>
          </a:solidFill>
          <a:latin typeface="Arial" pitchFamily="-65" charset="0"/>
          <a:ea typeface="ＭＳ Ｐゴシック" pitchFamily="-65" charset="-128"/>
        </a:defRPr>
      </a:lvl9pPr>
    </p:titleStyle>
    <p:bodyStyle>
      <a:lvl1pPr marL="306146" indent="-306146" algn="l" defTabSz="408194" rtl="0" eaLnBrk="0" fontAlgn="base" hangingPunct="0">
        <a:spcBef>
          <a:spcPct val="20000"/>
        </a:spcBef>
        <a:spcAft>
          <a:spcPct val="0"/>
        </a:spcAft>
        <a:buClr>
          <a:srgbClr val="3971AB"/>
        </a:buClr>
        <a:buFont typeface="Wingdings" charset="0"/>
        <a:buChar char="§"/>
        <a:defRPr sz="2100" kern="1200">
          <a:solidFill>
            <a:srgbClr val="00365C"/>
          </a:solidFill>
          <a:latin typeface="Arial"/>
          <a:ea typeface="ＭＳ Ｐゴシック" pitchFamily="-65" charset="-128"/>
          <a:cs typeface="ＭＳ Ｐゴシック" pitchFamily="-65" charset="-128"/>
        </a:defRPr>
      </a:lvl1pPr>
      <a:lvl2pPr marL="663315" indent="-255121" algn="l" defTabSz="408194" rtl="0" eaLnBrk="0" fontAlgn="base" hangingPunct="0">
        <a:spcBef>
          <a:spcPct val="20000"/>
        </a:spcBef>
        <a:spcAft>
          <a:spcPct val="0"/>
        </a:spcAft>
        <a:buClr>
          <a:srgbClr val="3971AB"/>
        </a:buClr>
        <a:buFont typeface="Arial" charset="0"/>
        <a:buChar char="•"/>
        <a:defRPr sz="1900" kern="1200">
          <a:solidFill>
            <a:srgbClr val="00365C"/>
          </a:solidFill>
          <a:latin typeface="Arial"/>
          <a:ea typeface="ヒラギノ角ゴ Pro W3" charset="0"/>
          <a:cs typeface="Arial"/>
        </a:defRPr>
      </a:lvl2pPr>
      <a:lvl3pPr marL="1020485" indent="-204097" algn="l" defTabSz="408194" rtl="0" eaLnBrk="0" fontAlgn="base" hangingPunct="0">
        <a:spcBef>
          <a:spcPct val="20000"/>
        </a:spcBef>
        <a:spcAft>
          <a:spcPct val="0"/>
        </a:spcAft>
        <a:buClr>
          <a:srgbClr val="3971AB"/>
        </a:buClr>
        <a:buFont typeface="Wingdings" charset="0"/>
        <a:buChar char="§"/>
        <a:defRPr sz="1800" kern="1200">
          <a:solidFill>
            <a:srgbClr val="00365C"/>
          </a:solidFill>
          <a:latin typeface="Arial"/>
          <a:ea typeface="Arial" pitchFamily="-65" charset="0"/>
          <a:cs typeface="Arial"/>
        </a:defRPr>
      </a:lvl3pPr>
      <a:lvl4pPr marL="1428679" indent="-204097" algn="l" defTabSz="408194" rtl="0" eaLnBrk="0" fontAlgn="base" hangingPunct="0">
        <a:spcBef>
          <a:spcPct val="20000"/>
        </a:spcBef>
        <a:spcAft>
          <a:spcPct val="0"/>
        </a:spcAft>
        <a:buClr>
          <a:srgbClr val="3971AB"/>
        </a:buClr>
        <a:buFont typeface="Arial" charset="0"/>
        <a:buChar char="•"/>
        <a:defRPr sz="1800" kern="1200">
          <a:solidFill>
            <a:srgbClr val="00365C"/>
          </a:solidFill>
          <a:latin typeface="Arial"/>
          <a:ea typeface="Arial" pitchFamily="-65" charset="0"/>
          <a:cs typeface="Arial"/>
        </a:defRPr>
      </a:lvl4pPr>
      <a:lvl5pPr marL="1836873" indent="-204097" algn="l" defTabSz="408194" rtl="0" eaLnBrk="0" fontAlgn="base" hangingPunct="0">
        <a:spcBef>
          <a:spcPct val="20000"/>
        </a:spcBef>
        <a:spcAft>
          <a:spcPct val="0"/>
        </a:spcAft>
        <a:buClr>
          <a:srgbClr val="3971AB"/>
        </a:buClr>
        <a:buFont typeface="Wingdings" charset="0"/>
        <a:buChar char="§"/>
        <a:defRPr sz="1800" kern="1200">
          <a:solidFill>
            <a:srgbClr val="00365C"/>
          </a:solidFill>
          <a:latin typeface="Arial"/>
          <a:ea typeface="Arial" pitchFamily="-65" charset="0"/>
          <a:cs typeface="Arial"/>
        </a:defRPr>
      </a:lvl5pPr>
      <a:lvl6pPr marL="2245066" indent="-204097" algn="l" defTabSz="408194" rtl="0" eaLnBrk="1" latinLnBrk="0" hangingPunct="1">
        <a:spcBef>
          <a:spcPct val="20000"/>
        </a:spcBef>
        <a:buFont typeface="Arial"/>
        <a:buChar char="•"/>
        <a:defRPr sz="1800" kern="1200">
          <a:solidFill>
            <a:schemeClr val="tx1"/>
          </a:solidFill>
          <a:latin typeface="+mn-lt"/>
          <a:ea typeface="+mn-ea"/>
          <a:cs typeface="+mn-cs"/>
        </a:defRPr>
      </a:lvl6pPr>
      <a:lvl7pPr marL="2653260" indent="-204097" algn="l" defTabSz="408194" rtl="0" eaLnBrk="1" latinLnBrk="0" hangingPunct="1">
        <a:spcBef>
          <a:spcPct val="20000"/>
        </a:spcBef>
        <a:buFont typeface="Arial"/>
        <a:buChar char="•"/>
        <a:defRPr sz="1800" kern="1200">
          <a:solidFill>
            <a:schemeClr val="tx1"/>
          </a:solidFill>
          <a:latin typeface="+mn-lt"/>
          <a:ea typeface="+mn-ea"/>
          <a:cs typeface="+mn-cs"/>
        </a:defRPr>
      </a:lvl7pPr>
      <a:lvl8pPr marL="3061454" indent="-204097" algn="l" defTabSz="408194" rtl="0" eaLnBrk="1" latinLnBrk="0" hangingPunct="1">
        <a:spcBef>
          <a:spcPct val="20000"/>
        </a:spcBef>
        <a:buFont typeface="Arial"/>
        <a:buChar char="•"/>
        <a:defRPr sz="1800" kern="1200">
          <a:solidFill>
            <a:schemeClr val="tx1"/>
          </a:solidFill>
          <a:latin typeface="+mn-lt"/>
          <a:ea typeface="+mn-ea"/>
          <a:cs typeface="+mn-cs"/>
        </a:defRPr>
      </a:lvl8pPr>
      <a:lvl9pPr marL="3469648" indent="-204097" algn="l" defTabSz="408194"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08194" rtl="0" eaLnBrk="1" latinLnBrk="0" hangingPunct="1">
        <a:defRPr sz="1600" kern="1200">
          <a:solidFill>
            <a:schemeClr val="tx1"/>
          </a:solidFill>
          <a:latin typeface="+mn-lt"/>
          <a:ea typeface="+mn-ea"/>
          <a:cs typeface="+mn-cs"/>
        </a:defRPr>
      </a:lvl1pPr>
      <a:lvl2pPr marL="408194" algn="l" defTabSz="408194" rtl="0" eaLnBrk="1" latinLnBrk="0" hangingPunct="1">
        <a:defRPr sz="1600" kern="1200">
          <a:solidFill>
            <a:schemeClr val="tx1"/>
          </a:solidFill>
          <a:latin typeface="+mn-lt"/>
          <a:ea typeface="+mn-ea"/>
          <a:cs typeface="+mn-cs"/>
        </a:defRPr>
      </a:lvl2pPr>
      <a:lvl3pPr marL="816388" algn="l" defTabSz="408194" rtl="0" eaLnBrk="1" latinLnBrk="0" hangingPunct="1">
        <a:defRPr sz="1600" kern="1200">
          <a:solidFill>
            <a:schemeClr val="tx1"/>
          </a:solidFill>
          <a:latin typeface="+mn-lt"/>
          <a:ea typeface="+mn-ea"/>
          <a:cs typeface="+mn-cs"/>
        </a:defRPr>
      </a:lvl3pPr>
      <a:lvl4pPr marL="1224582" algn="l" defTabSz="408194" rtl="0" eaLnBrk="1" latinLnBrk="0" hangingPunct="1">
        <a:defRPr sz="1600" kern="1200">
          <a:solidFill>
            <a:schemeClr val="tx1"/>
          </a:solidFill>
          <a:latin typeface="+mn-lt"/>
          <a:ea typeface="+mn-ea"/>
          <a:cs typeface="+mn-cs"/>
        </a:defRPr>
      </a:lvl4pPr>
      <a:lvl5pPr marL="1632776" algn="l" defTabSz="408194" rtl="0" eaLnBrk="1" latinLnBrk="0" hangingPunct="1">
        <a:defRPr sz="1600" kern="1200">
          <a:solidFill>
            <a:schemeClr val="tx1"/>
          </a:solidFill>
          <a:latin typeface="+mn-lt"/>
          <a:ea typeface="+mn-ea"/>
          <a:cs typeface="+mn-cs"/>
        </a:defRPr>
      </a:lvl5pPr>
      <a:lvl6pPr marL="2040969" algn="l" defTabSz="408194" rtl="0" eaLnBrk="1" latinLnBrk="0" hangingPunct="1">
        <a:defRPr sz="1600" kern="1200">
          <a:solidFill>
            <a:schemeClr val="tx1"/>
          </a:solidFill>
          <a:latin typeface="+mn-lt"/>
          <a:ea typeface="+mn-ea"/>
          <a:cs typeface="+mn-cs"/>
        </a:defRPr>
      </a:lvl6pPr>
      <a:lvl7pPr marL="2449163" algn="l" defTabSz="408194" rtl="0" eaLnBrk="1" latinLnBrk="0" hangingPunct="1">
        <a:defRPr sz="1600" kern="1200">
          <a:solidFill>
            <a:schemeClr val="tx1"/>
          </a:solidFill>
          <a:latin typeface="+mn-lt"/>
          <a:ea typeface="+mn-ea"/>
          <a:cs typeface="+mn-cs"/>
        </a:defRPr>
      </a:lvl7pPr>
      <a:lvl8pPr marL="2857357" algn="l" defTabSz="408194" rtl="0" eaLnBrk="1" latinLnBrk="0" hangingPunct="1">
        <a:defRPr sz="1600" kern="1200">
          <a:solidFill>
            <a:schemeClr val="tx1"/>
          </a:solidFill>
          <a:latin typeface="+mn-lt"/>
          <a:ea typeface="+mn-ea"/>
          <a:cs typeface="+mn-cs"/>
        </a:defRPr>
      </a:lvl8pPr>
      <a:lvl9pPr marL="3265551" algn="l" defTabSz="408194"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file://localhost/Users/Evie/Dropbox/ACLU/Branding/National%20Logo/SCREEN%20RGB/ACLU_national%20logo_white_rgb.png"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video" Target="https://aclunational-my.sharepoint.com/:v:/g/personal/asmith_aclu_org/EczGof3i0x5MrVnoUOcSTc8Be_tBjFbvI8Z5UEGihpxniA?referrer=Outlook.Web&amp;referrerScenario=email-linkwithembed" TargetMode="Externa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hyperlink" Target="https://www.aclu.org/publications/reducing-barriers-a-guide-to-obtaining-reasonable-accommodations-for-people-with-disabilities-on-supervision"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hyperlink" Target="https://www.aclu.org/cases/mathis-v-united-states-parole-commission?document=Preliminary-Injunction-Opinion" TargetMode="External"/><Relationship Id="rId5" Type="http://schemas.openxmlformats.org/officeDocument/2006/relationships/hyperlink" Target="https://www.aclu.org/documents/americans-with-disabilities-act-policy-cobb-v-georgia-department-of-community-supervision" TargetMode="External"/><Relationship Id="rId4" Type="http://schemas.openxmlformats.org/officeDocument/2006/relationships/hyperlink" Target="https://www.aclu.org/documents/settlement-agreement-cobb-v-georgia-department-of-community-supervision"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hyperlink" Target="mailto:afrankel@aclu.org"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hyperlink" Target="mailto:bdimmick@aclu.org" TargetMode="External"/><Relationship Id="rId5" Type="http://schemas.openxmlformats.org/officeDocument/2006/relationships/hyperlink" Target="mailto:wresendes@aclu.org" TargetMode="External"/><Relationship Id="rId4" Type="http://schemas.openxmlformats.org/officeDocument/2006/relationships/image" Target="file://localhost/Users/Evie/Dropbox/ACLU/People%20Power/PPT%20Template/LadyLibertyEngraved.jpg"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file://localhost/Users/Evie/Dropbox/ACLU/Branding/National%20Logo/SCREEN%20RGB/ACLU_national%20logo_white_rgb.png"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C183D7F6-B498-43B3-948B-1728B52AA6E4}">
                <adec:decorative xmlns:adec="http://schemas.microsoft.com/office/drawing/2017/decorative" val="1"/>
              </a:ext>
            </a:extLst>
          </p:cNvPr>
          <p:cNvSpPr/>
          <p:nvPr/>
        </p:nvSpPr>
        <p:spPr>
          <a:xfrm>
            <a:off x="-303" y="-10328"/>
            <a:ext cx="9144000" cy="516255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81639" tIns="40819" rIns="81639" bIns="40819" rtlCol="0" anchor="ctr"/>
          <a:lstStyle/>
          <a:p>
            <a:pPr algn="ctr"/>
            <a:endParaRPr lang="en-US"/>
          </a:p>
        </p:txBody>
      </p:sp>
      <p:sp>
        <p:nvSpPr>
          <p:cNvPr id="2" name="Title 1"/>
          <p:cNvSpPr>
            <a:spLocks noGrp="1"/>
          </p:cNvSpPr>
          <p:nvPr>
            <p:ph type="title"/>
          </p:nvPr>
        </p:nvSpPr>
        <p:spPr>
          <a:xfrm>
            <a:off x="381000" y="563093"/>
            <a:ext cx="8534400" cy="1627657"/>
          </a:xfrm>
        </p:spPr>
        <p:txBody>
          <a:bodyPr/>
          <a:lstStyle/>
          <a:p>
            <a:r>
              <a:rPr lang="en-US" dirty="0">
                <a:solidFill>
                  <a:schemeClr val="bg1"/>
                </a:solidFill>
              </a:rPr>
              <a:t>Supervision for People with Disabilities</a:t>
            </a:r>
          </a:p>
        </p:txBody>
      </p:sp>
      <p:sp>
        <p:nvSpPr>
          <p:cNvPr id="3" name="TextBox 2">
            <a:extLst>
              <a:ext uri="{FF2B5EF4-FFF2-40B4-BE49-F238E27FC236}">
                <a16:creationId xmlns:a16="http://schemas.microsoft.com/office/drawing/2014/main" id="{3370309F-5284-0EC8-6681-425A2CE2D14E}"/>
              </a:ext>
            </a:extLst>
          </p:cNvPr>
          <p:cNvSpPr txBox="1"/>
          <p:nvPr/>
        </p:nvSpPr>
        <p:spPr>
          <a:xfrm>
            <a:off x="305002" y="2275741"/>
            <a:ext cx="4648200" cy="830997"/>
          </a:xfrm>
          <a:prstGeom prst="rect">
            <a:avLst/>
          </a:prstGeom>
          <a:noFill/>
        </p:spPr>
        <p:txBody>
          <a:bodyPr wrap="square" lIns="91440" tIns="45720" rIns="91440" bIns="45720" rtlCol="0" anchor="t">
            <a:spAutoFit/>
          </a:bodyPr>
          <a:lstStyle/>
          <a:p>
            <a:r>
              <a:rPr lang="en-US" sz="3000" b="1" dirty="0">
                <a:solidFill>
                  <a:schemeClr val="tx2">
                    <a:lumMod val="50000"/>
                  </a:schemeClr>
                </a:solidFill>
                <a:latin typeface="Calibri"/>
                <a:ea typeface="Calibri"/>
                <a:cs typeface="Calibri"/>
              </a:rPr>
              <a:t>February 6, 2025</a:t>
            </a:r>
            <a:endParaRPr lang="en-US" dirty="0"/>
          </a:p>
          <a:p>
            <a:endParaRPr lang="en-US" dirty="0">
              <a:latin typeface="Calibri"/>
              <a:ea typeface="Calibri"/>
              <a:cs typeface="Calibri"/>
            </a:endParaRPr>
          </a:p>
        </p:txBody>
      </p:sp>
      <p:sp>
        <p:nvSpPr>
          <p:cNvPr id="6" name="Subtitle 4"/>
          <p:cNvSpPr txBox="1">
            <a:spLocks/>
          </p:cNvSpPr>
          <p:nvPr/>
        </p:nvSpPr>
        <p:spPr>
          <a:xfrm>
            <a:off x="2260824" y="3191729"/>
            <a:ext cx="7446129" cy="1387016"/>
          </a:xfrm>
          <a:prstGeom prst="rect">
            <a:avLst/>
          </a:prstGeom>
        </p:spPr>
        <p:txBody>
          <a:bodyPr lIns="91440" tIns="45720" rIns="91440" bIns="45720" anchor="t"/>
          <a:lstStyle>
            <a:lvl1pPr marL="306146" indent="-306146" algn="l" defTabSz="408194" rtl="0" eaLnBrk="0" fontAlgn="base" hangingPunct="0">
              <a:spcBef>
                <a:spcPct val="20000"/>
              </a:spcBef>
              <a:spcAft>
                <a:spcPct val="0"/>
              </a:spcAft>
              <a:buClr>
                <a:srgbClr val="3971AB"/>
              </a:buClr>
              <a:buFont typeface="Wingdings" charset="0"/>
              <a:buChar char="§"/>
              <a:defRPr sz="2100" kern="1200">
                <a:solidFill>
                  <a:srgbClr val="00365C"/>
                </a:solidFill>
                <a:latin typeface="Arial"/>
                <a:ea typeface="ＭＳ Ｐゴシック" pitchFamily="-65" charset="-128"/>
                <a:cs typeface="ＭＳ Ｐゴシック" pitchFamily="-65" charset="-128"/>
              </a:defRPr>
            </a:lvl1pPr>
            <a:lvl2pPr marL="663315" indent="-255121" algn="l" defTabSz="408194" rtl="0" eaLnBrk="0" fontAlgn="base" hangingPunct="0">
              <a:spcBef>
                <a:spcPct val="20000"/>
              </a:spcBef>
              <a:spcAft>
                <a:spcPct val="0"/>
              </a:spcAft>
              <a:buClr>
                <a:srgbClr val="3971AB"/>
              </a:buClr>
              <a:buFont typeface="Arial" charset="0"/>
              <a:buChar char="•"/>
              <a:defRPr sz="1900" kern="1200">
                <a:solidFill>
                  <a:srgbClr val="00365C"/>
                </a:solidFill>
                <a:latin typeface="Arial"/>
                <a:ea typeface="ヒラギノ角ゴ Pro W3" charset="0"/>
                <a:cs typeface="Arial"/>
              </a:defRPr>
            </a:lvl2pPr>
            <a:lvl3pPr marL="1020485" indent="-204097" algn="l" defTabSz="408194" rtl="0" eaLnBrk="0" fontAlgn="base" hangingPunct="0">
              <a:spcBef>
                <a:spcPct val="20000"/>
              </a:spcBef>
              <a:spcAft>
                <a:spcPct val="0"/>
              </a:spcAft>
              <a:buClr>
                <a:srgbClr val="3971AB"/>
              </a:buClr>
              <a:buFont typeface="Wingdings" charset="0"/>
              <a:buChar char="§"/>
              <a:defRPr sz="1800" kern="1200">
                <a:solidFill>
                  <a:srgbClr val="00365C"/>
                </a:solidFill>
                <a:latin typeface="Arial"/>
                <a:ea typeface="Arial" pitchFamily="-65" charset="0"/>
                <a:cs typeface="Arial"/>
              </a:defRPr>
            </a:lvl3pPr>
            <a:lvl4pPr marL="1428679" indent="-204097" algn="l" defTabSz="408194" rtl="0" eaLnBrk="0" fontAlgn="base" hangingPunct="0">
              <a:spcBef>
                <a:spcPct val="20000"/>
              </a:spcBef>
              <a:spcAft>
                <a:spcPct val="0"/>
              </a:spcAft>
              <a:buClr>
                <a:srgbClr val="3971AB"/>
              </a:buClr>
              <a:buFont typeface="Arial" charset="0"/>
              <a:buChar char="•"/>
              <a:defRPr sz="1800" kern="1200">
                <a:solidFill>
                  <a:srgbClr val="00365C"/>
                </a:solidFill>
                <a:latin typeface="Arial"/>
                <a:ea typeface="Arial" pitchFamily="-65" charset="0"/>
                <a:cs typeface="Arial"/>
              </a:defRPr>
            </a:lvl4pPr>
            <a:lvl5pPr marL="1836873" indent="-204097" algn="l" defTabSz="408194" rtl="0" eaLnBrk="0" fontAlgn="base" hangingPunct="0">
              <a:spcBef>
                <a:spcPct val="20000"/>
              </a:spcBef>
              <a:spcAft>
                <a:spcPct val="0"/>
              </a:spcAft>
              <a:buClr>
                <a:srgbClr val="3971AB"/>
              </a:buClr>
              <a:buFont typeface="Wingdings" charset="0"/>
              <a:buChar char="§"/>
              <a:defRPr sz="1800" kern="1200">
                <a:solidFill>
                  <a:srgbClr val="00365C"/>
                </a:solidFill>
                <a:latin typeface="Arial"/>
                <a:ea typeface="Arial" pitchFamily="-65" charset="0"/>
                <a:cs typeface="Arial"/>
              </a:defRPr>
            </a:lvl5pPr>
            <a:lvl6pPr marL="2245066" indent="-204097" algn="l" defTabSz="408194" rtl="0" eaLnBrk="1" latinLnBrk="0" hangingPunct="1">
              <a:spcBef>
                <a:spcPct val="20000"/>
              </a:spcBef>
              <a:buFont typeface="Arial"/>
              <a:buChar char="•"/>
              <a:defRPr sz="1800" kern="1200">
                <a:solidFill>
                  <a:schemeClr val="tx1"/>
                </a:solidFill>
                <a:latin typeface="+mn-lt"/>
                <a:ea typeface="+mn-ea"/>
                <a:cs typeface="+mn-cs"/>
              </a:defRPr>
            </a:lvl6pPr>
            <a:lvl7pPr marL="2653260" indent="-204097" algn="l" defTabSz="408194" rtl="0" eaLnBrk="1" latinLnBrk="0" hangingPunct="1">
              <a:spcBef>
                <a:spcPct val="20000"/>
              </a:spcBef>
              <a:buFont typeface="Arial"/>
              <a:buChar char="•"/>
              <a:defRPr sz="1800" kern="1200">
                <a:solidFill>
                  <a:schemeClr val="tx1"/>
                </a:solidFill>
                <a:latin typeface="+mn-lt"/>
                <a:ea typeface="+mn-ea"/>
                <a:cs typeface="+mn-cs"/>
              </a:defRPr>
            </a:lvl7pPr>
            <a:lvl8pPr marL="3061454" indent="-204097" algn="l" defTabSz="408194" rtl="0" eaLnBrk="1" latinLnBrk="0" hangingPunct="1">
              <a:spcBef>
                <a:spcPct val="20000"/>
              </a:spcBef>
              <a:buFont typeface="Arial"/>
              <a:buChar char="•"/>
              <a:defRPr sz="1800" kern="1200">
                <a:solidFill>
                  <a:schemeClr val="tx1"/>
                </a:solidFill>
                <a:latin typeface="+mn-lt"/>
                <a:ea typeface="+mn-ea"/>
                <a:cs typeface="+mn-cs"/>
              </a:defRPr>
            </a:lvl8pPr>
            <a:lvl9pPr marL="3469648" indent="-204097" algn="l" defTabSz="408194"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endParaRPr lang="en-US" sz="3000" b="1">
              <a:latin typeface="Calibri"/>
              <a:ea typeface="Calibri"/>
              <a:cs typeface="Calibri"/>
            </a:endParaRPr>
          </a:p>
          <a:p>
            <a:pPr marL="0" indent="0">
              <a:buNone/>
            </a:pPr>
            <a:r>
              <a:rPr lang="en-US" sz="2600" b="1" i="1">
                <a:solidFill>
                  <a:schemeClr val="bg1">
                    <a:lumMod val="95000"/>
                  </a:schemeClr>
                </a:solidFill>
                <a:latin typeface="Calibri"/>
                <a:ea typeface="Calibri"/>
                <a:cs typeface="Calibri"/>
              </a:rPr>
              <a:t>Presented by West Resendes and Brian Dimmick, ACLU Disability Rights Program; Allison Frankel, ACLU Criminal Law Reform Project</a:t>
            </a:r>
          </a:p>
        </p:txBody>
      </p:sp>
      <p:pic>
        <p:nvPicPr>
          <p:cNvPr id="7" name="ACLU_national logo_white_rgb.png" descr="ACLU letters in white."/>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14074" y="4452710"/>
            <a:ext cx="1634067" cy="700315"/>
          </a:xfrm>
          <a:prstGeom prst="rect">
            <a:avLst/>
          </a:prstGeom>
        </p:spPr>
      </p:pic>
    </p:spTree>
    <p:extLst>
      <p:ext uri="{BB962C8B-B14F-4D97-AF65-F5344CB8AC3E}">
        <p14:creationId xmlns:p14="http://schemas.microsoft.com/office/powerpoint/2010/main" val="31635472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F26BC-9B4F-4A5C-F33A-D20985A2CC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69E72C-B575-2956-0171-13A43CDD753C}"/>
              </a:ext>
            </a:extLst>
          </p:cNvPr>
          <p:cNvSpPr>
            <a:spLocks noGrp="1"/>
          </p:cNvSpPr>
          <p:nvPr>
            <p:ph type="ctrTitle"/>
          </p:nvPr>
        </p:nvSpPr>
        <p:spPr>
          <a:xfrm>
            <a:off x="266700" y="28575"/>
            <a:ext cx="8610600" cy="971550"/>
          </a:xfrm>
        </p:spPr>
        <p:txBody>
          <a:bodyPr/>
          <a:lstStyle/>
          <a:p>
            <a:pPr algn="ctr"/>
            <a:r>
              <a:rPr lang="en-US" sz="3000">
                <a:latin typeface="Calibri"/>
                <a:ea typeface="ＭＳ Ｐゴシック"/>
              </a:rPr>
              <a:t>Additional Obstacles</a:t>
            </a:r>
          </a:p>
        </p:txBody>
      </p:sp>
      <p:sp>
        <p:nvSpPr>
          <p:cNvPr id="4" name="Text Placeholder 3">
            <a:extLst>
              <a:ext uri="{FF2B5EF4-FFF2-40B4-BE49-F238E27FC236}">
                <a16:creationId xmlns:a16="http://schemas.microsoft.com/office/drawing/2014/main" id="{5E6D7E1F-2DC2-DC67-10CC-AE2AB5A6F1F5}"/>
              </a:ext>
              <a:ext uri="{C183D7F6-B498-43B3-948B-1728B52AA6E4}">
                <adec:decorative xmlns:adec="http://schemas.microsoft.com/office/drawing/2017/decorative" val="0"/>
              </a:ext>
            </a:extLst>
          </p:cNvPr>
          <p:cNvSpPr>
            <a:spLocks noGrp="1"/>
          </p:cNvSpPr>
          <p:nvPr>
            <p:ph type="body" sz="quarter" idx="10"/>
          </p:nvPr>
        </p:nvSpPr>
        <p:spPr>
          <a:xfrm>
            <a:off x="457200" y="971550"/>
            <a:ext cx="8610600" cy="762000"/>
          </a:xfrm>
        </p:spPr>
        <p:txBody>
          <a:bodyPr numCol="1"/>
          <a:lstStyle/>
          <a:p>
            <a:pPr marL="0" indent="0">
              <a:buNone/>
            </a:pPr>
            <a:r>
              <a:rPr lang="en-US" sz="2200" b="1"/>
              <a:t> </a:t>
            </a:r>
          </a:p>
        </p:txBody>
      </p:sp>
      <p:sp>
        <p:nvSpPr>
          <p:cNvPr id="5" name="TextBox 4">
            <a:extLst>
              <a:ext uri="{FF2B5EF4-FFF2-40B4-BE49-F238E27FC236}">
                <a16:creationId xmlns:a16="http://schemas.microsoft.com/office/drawing/2014/main" id="{1151F810-5E5C-1F6E-0AFB-0BE75F51497F}"/>
              </a:ext>
            </a:extLst>
          </p:cNvPr>
          <p:cNvSpPr txBox="1"/>
          <p:nvPr/>
        </p:nvSpPr>
        <p:spPr>
          <a:xfrm>
            <a:off x="457200" y="646568"/>
            <a:ext cx="8495607" cy="3677930"/>
          </a:xfrm>
          <a:prstGeom prst="rect">
            <a:avLst/>
          </a:prstGeom>
          <a:noFill/>
        </p:spPr>
        <p:txBody>
          <a:bodyPr wrap="square" lIns="91440" tIns="45720" rIns="91440" bIns="45720" anchor="t">
            <a:spAutoFit/>
          </a:bodyPr>
          <a:lstStyle/>
          <a:p>
            <a:endParaRPr lang="en-US" sz="2800">
              <a:solidFill>
                <a:srgbClr val="08459A"/>
              </a:solidFill>
              <a:latin typeface="Calibri"/>
            </a:endParaRPr>
          </a:p>
          <a:p>
            <a:pPr algn="l" rtl="0" fontAlgn="base">
              <a:lnSpc>
                <a:spcPts val="2925"/>
              </a:lnSpc>
              <a:buFont typeface="Arial" panose="020B0604020202020204" pitchFamily="34" charset="0"/>
              <a:buChar char="•"/>
            </a:pPr>
            <a:r>
              <a:rPr lang="en-US" sz="2600" b="1" i="0">
                <a:solidFill>
                  <a:srgbClr val="FF0000"/>
                </a:solidFill>
                <a:effectLst/>
                <a:latin typeface="Calibri" panose="020F0502020204030204" pitchFamily="34" charset="0"/>
              </a:rPr>
              <a:t>Structural Barriers</a:t>
            </a:r>
            <a:r>
              <a:rPr lang="en-US" sz="2600" b="1" i="0" u="none" strike="noStrike">
                <a:solidFill>
                  <a:srgbClr val="FF0000"/>
                </a:solidFill>
                <a:effectLst/>
                <a:latin typeface="Calibri" panose="020F0502020204030204" pitchFamily="34" charset="0"/>
              </a:rPr>
              <a:t>: </a:t>
            </a:r>
            <a:r>
              <a:rPr lang="en-US" sz="2600" b="1" i="0" u="none" strike="noStrike">
                <a:solidFill>
                  <a:srgbClr val="08459A"/>
                </a:solidFill>
                <a:effectLst/>
                <a:latin typeface="Calibri" panose="020F0502020204030204" pitchFamily="34" charset="0"/>
              </a:rPr>
              <a:t>Housing, job, healthcare access</a:t>
            </a:r>
            <a:r>
              <a:rPr lang="en-US" sz="2600" b="1" i="0">
                <a:solidFill>
                  <a:srgbClr val="EF404E"/>
                </a:solidFill>
                <a:effectLst/>
                <a:latin typeface="Calibri" panose="020F0502020204030204" pitchFamily="34" charset="0"/>
              </a:rPr>
              <a:t>​</a:t>
            </a:r>
            <a:endParaRPr lang="en-US" sz="2600" b="1" i="0">
              <a:solidFill>
                <a:srgbClr val="EF404E"/>
              </a:solidFill>
              <a:effectLst/>
              <a:latin typeface="Arial" panose="020B0604020202020204" pitchFamily="34" charset="0"/>
            </a:endParaRPr>
          </a:p>
          <a:p>
            <a:pPr algn="l" rtl="0" fontAlgn="base">
              <a:lnSpc>
                <a:spcPts val="1800"/>
              </a:lnSpc>
            </a:pPr>
            <a:r>
              <a:rPr lang="en-US" sz="2600" b="1" i="0">
                <a:solidFill>
                  <a:srgbClr val="FF0000"/>
                </a:solidFill>
                <a:effectLst/>
                <a:latin typeface="Calibri" panose="020F0502020204030204" pitchFamily="34" charset="0"/>
              </a:rPr>
              <a:t>​</a:t>
            </a:r>
            <a:endParaRPr lang="en-US" sz="2600" b="1" i="0">
              <a:solidFill>
                <a:srgbClr val="FF0000"/>
              </a:solidFill>
              <a:effectLst/>
              <a:latin typeface="Arial" panose="020B0604020202020204" pitchFamily="34" charset="0"/>
            </a:endParaRPr>
          </a:p>
          <a:p>
            <a:pPr algn="l" rtl="0" fontAlgn="base">
              <a:lnSpc>
                <a:spcPts val="2925"/>
              </a:lnSpc>
              <a:buFont typeface="Arial" panose="020B0604020202020204" pitchFamily="34" charset="0"/>
              <a:buChar char="•"/>
            </a:pPr>
            <a:r>
              <a:rPr lang="en-US" sz="2600" b="1" i="0">
                <a:solidFill>
                  <a:srgbClr val="FF0000"/>
                </a:solidFill>
                <a:effectLst/>
                <a:latin typeface="Calibri" panose="020F0502020204030204" pitchFamily="34" charset="0"/>
              </a:rPr>
              <a:t>Unequal Treatment</a:t>
            </a:r>
            <a:r>
              <a:rPr lang="en-US" sz="2600" b="1" i="0" u="none" strike="noStrike">
                <a:solidFill>
                  <a:srgbClr val="FF0000"/>
                </a:solidFill>
                <a:effectLst/>
                <a:latin typeface="Calibri" panose="020F0502020204030204" pitchFamily="34" charset="0"/>
              </a:rPr>
              <a:t>: </a:t>
            </a:r>
            <a:r>
              <a:rPr lang="en-US" sz="2600" b="1" i="0" u="none" strike="noStrike">
                <a:solidFill>
                  <a:srgbClr val="08459A"/>
                </a:solidFill>
                <a:effectLst/>
                <a:latin typeface="Calibri" panose="020F0502020204030204" pitchFamily="34" charset="0"/>
              </a:rPr>
              <a:t>Closer surveillance, more conditions, heightened chance of incarceration</a:t>
            </a:r>
            <a:r>
              <a:rPr lang="en-US" sz="2600" b="1" i="0">
                <a:solidFill>
                  <a:srgbClr val="EF404E"/>
                </a:solidFill>
                <a:effectLst/>
                <a:latin typeface="Calibri" panose="020F0502020204030204" pitchFamily="34" charset="0"/>
              </a:rPr>
              <a:t>​</a:t>
            </a:r>
            <a:endParaRPr lang="en-US" sz="2600" b="1" i="0">
              <a:solidFill>
                <a:srgbClr val="EF404E"/>
              </a:solidFill>
              <a:effectLst/>
              <a:latin typeface="Arial" panose="020B0604020202020204" pitchFamily="34" charset="0"/>
            </a:endParaRPr>
          </a:p>
          <a:p>
            <a:pPr algn="l" rtl="0" fontAlgn="base">
              <a:lnSpc>
                <a:spcPts val="1800"/>
              </a:lnSpc>
              <a:buFont typeface="Arial" panose="020B0604020202020204" pitchFamily="34" charset="0"/>
              <a:buChar char="•"/>
            </a:pPr>
            <a:endParaRPr lang="en-US" sz="2600" b="1" i="0">
              <a:solidFill>
                <a:srgbClr val="EF404E"/>
              </a:solidFill>
              <a:effectLst/>
              <a:latin typeface="Arial" panose="020B0604020202020204" pitchFamily="34" charset="0"/>
            </a:endParaRPr>
          </a:p>
          <a:p>
            <a:pPr algn="l" rtl="0" fontAlgn="base">
              <a:lnSpc>
                <a:spcPts val="2925"/>
              </a:lnSpc>
              <a:buFont typeface="Arial" panose="020B0604020202020204" pitchFamily="34" charset="0"/>
              <a:buChar char="•"/>
            </a:pPr>
            <a:r>
              <a:rPr lang="en-US" sz="2600" b="1" i="0">
                <a:solidFill>
                  <a:srgbClr val="FF0000"/>
                </a:solidFill>
                <a:effectLst/>
                <a:latin typeface="Calibri" panose="020F0502020204030204" pitchFamily="34" charset="0"/>
              </a:rPr>
              <a:t>Lack of Accommodations Systems</a:t>
            </a:r>
            <a:r>
              <a:rPr lang="en-US" sz="2600" b="1" i="0" u="none" strike="noStrike">
                <a:solidFill>
                  <a:srgbClr val="FF0000"/>
                </a:solidFill>
                <a:effectLst/>
                <a:latin typeface="Calibri" panose="020F0502020204030204" pitchFamily="34" charset="0"/>
              </a:rPr>
              <a:t>: </a:t>
            </a:r>
            <a:r>
              <a:rPr lang="en-US" sz="2600" b="1" i="0" u="none" strike="noStrike">
                <a:solidFill>
                  <a:srgbClr val="08459A"/>
                </a:solidFill>
                <a:effectLst/>
                <a:latin typeface="Calibri" panose="020F0502020204030204" pitchFamily="34" charset="0"/>
              </a:rPr>
              <a:t>Few supervision agencies have systems to proactively assess/provide accommodations</a:t>
            </a:r>
            <a:endParaRPr lang="en-US">
              <a:solidFill>
                <a:srgbClr val="08459A"/>
              </a:solidFill>
              <a:latin typeface="Calibri"/>
            </a:endParaRPr>
          </a:p>
          <a:p>
            <a:pPr>
              <a:buFont typeface="Wingdings" panose="05000000000000000000" pitchFamily="2" charset="2"/>
              <a:buChar char="§"/>
            </a:pPr>
            <a:endParaRPr lang="en-US" sz="3000" b="1">
              <a:solidFill>
                <a:srgbClr val="08459A"/>
              </a:solidFill>
              <a:latin typeface="Calibri"/>
              <a:ea typeface="ＭＳ Ｐゴシック"/>
            </a:endParaRPr>
          </a:p>
        </p:txBody>
      </p:sp>
      <p:sp>
        <p:nvSpPr>
          <p:cNvPr id="3" name="Rectangle 2">
            <a:extLst>
              <a:ext uri="{FF2B5EF4-FFF2-40B4-BE49-F238E27FC236}">
                <a16:creationId xmlns:a16="http://schemas.microsoft.com/office/drawing/2014/main" id="{B3D3964F-9237-08C5-DF17-9D7DEFDF84A4}"/>
              </a:ext>
            </a:extLst>
          </p:cNvPr>
          <p:cNvSpPr/>
          <p:nvPr/>
        </p:nvSpPr>
        <p:spPr>
          <a:xfrm>
            <a:off x="2167531" y="4682624"/>
            <a:ext cx="4810804" cy="369332"/>
          </a:xfrm>
          <a:prstGeom prst="rect">
            <a:avLst/>
          </a:prstGeom>
        </p:spPr>
        <p:txBody>
          <a:bodyPr wrap="none" lIns="91440" tIns="45720" rIns="91440" bIns="45720" anchor="t">
            <a:spAutoFit/>
          </a:bodyPr>
          <a:lstStyle/>
          <a:p>
            <a:r>
              <a:rPr lang="en-US" i="1">
                <a:solidFill>
                  <a:schemeClr val="bg1"/>
                </a:solidFill>
                <a:latin typeface="+mj-lt"/>
                <a:ea typeface="ＭＳ Ｐゴシック"/>
              </a:rPr>
              <a:t>Barriers to Supervision for People with Disabilities</a:t>
            </a:r>
            <a:endParaRPr lang="en-US">
              <a:solidFill>
                <a:schemeClr val="bg1"/>
              </a:solidFill>
            </a:endParaRPr>
          </a:p>
        </p:txBody>
      </p:sp>
    </p:spTree>
    <p:extLst>
      <p:ext uri="{BB962C8B-B14F-4D97-AF65-F5344CB8AC3E}">
        <p14:creationId xmlns:p14="http://schemas.microsoft.com/office/powerpoint/2010/main" val="7279469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B09A7-F2F7-EF27-75D3-48779A6D21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D360E7-65C8-90B8-A997-E8D74491A031}"/>
              </a:ext>
            </a:extLst>
          </p:cNvPr>
          <p:cNvSpPr>
            <a:spLocks noGrp="1"/>
          </p:cNvSpPr>
          <p:nvPr>
            <p:ph type="ctrTitle"/>
          </p:nvPr>
        </p:nvSpPr>
        <p:spPr>
          <a:xfrm>
            <a:off x="266700" y="28575"/>
            <a:ext cx="8610600" cy="971550"/>
          </a:xfrm>
        </p:spPr>
        <p:txBody>
          <a:bodyPr/>
          <a:lstStyle/>
          <a:p>
            <a:pPr algn="ctr"/>
            <a:r>
              <a:rPr lang="en-US" sz="3000">
                <a:latin typeface="Calibri"/>
                <a:ea typeface="ＭＳ Ｐゴシック"/>
              </a:rPr>
              <a:t>Real-World Examples</a:t>
            </a:r>
          </a:p>
        </p:txBody>
      </p:sp>
      <p:sp>
        <p:nvSpPr>
          <p:cNvPr id="4" name="Text Placeholder 3">
            <a:extLst>
              <a:ext uri="{FF2B5EF4-FFF2-40B4-BE49-F238E27FC236}">
                <a16:creationId xmlns:a16="http://schemas.microsoft.com/office/drawing/2014/main" id="{6BFF4879-740A-94E4-FA0A-EED49DC69587}"/>
              </a:ext>
              <a:ext uri="{C183D7F6-B498-43B3-948B-1728B52AA6E4}">
                <adec:decorative xmlns:adec="http://schemas.microsoft.com/office/drawing/2017/decorative" val="0"/>
              </a:ext>
            </a:extLst>
          </p:cNvPr>
          <p:cNvSpPr>
            <a:spLocks noGrp="1"/>
          </p:cNvSpPr>
          <p:nvPr>
            <p:ph type="body" sz="quarter" idx="10"/>
          </p:nvPr>
        </p:nvSpPr>
        <p:spPr>
          <a:xfrm>
            <a:off x="457200" y="971550"/>
            <a:ext cx="8610600" cy="762000"/>
          </a:xfrm>
        </p:spPr>
        <p:txBody>
          <a:bodyPr numCol="1"/>
          <a:lstStyle/>
          <a:p>
            <a:pPr marL="0" indent="0">
              <a:buNone/>
            </a:pPr>
            <a:r>
              <a:rPr lang="en-US" sz="2200" b="1"/>
              <a:t> </a:t>
            </a:r>
          </a:p>
        </p:txBody>
      </p:sp>
      <p:pic>
        <p:nvPicPr>
          <p:cNvPr id="10" name="Picture 9" descr="Two excerpts from clients' declarations. The first says: &quot;12. My CSO knows about my congestive heart failure. I also gave my CSO a list of all of my appointments at the VA hospital and asked that my supervision meetings account for them. She never offered to change my appointment dates, and she has never offered to meet me at my home rather than require me to come into her office. She has also never offered to let me call-in instead of report in-person.&quot;&#10;&#10;The second says: &quot;45. The Commission knew that I was getting help from ULS for my mental health. The &#10;Commission also knew that I was making lots of efforts, despite my mental health issues, to &#10;follow my supervision rules. It felt like none of that mattered to the Parole Commission. &quot;">
            <a:extLst>
              <a:ext uri="{FF2B5EF4-FFF2-40B4-BE49-F238E27FC236}">
                <a16:creationId xmlns:a16="http://schemas.microsoft.com/office/drawing/2014/main" id="{9C35D0ED-9A78-CF17-C948-1F71C9FF76CB}"/>
              </a:ext>
            </a:extLst>
          </p:cNvPr>
          <p:cNvPicPr>
            <a:picLocks noChangeAspect="1"/>
          </p:cNvPicPr>
          <p:nvPr/>
        </p:nvPicPr>
        <p:blipFill>
          <a:blip r:embed="rId3">
            <a:extLst>
              <a:ext uri="{BEBA8EAE-BF5A-486C-A8C5-ECC9F3942E4B}">
                <a14:imgProps xmlns:a14="http://schemas.microsoft.com/office/drawing/2010/main">
                  <a14:imgLayer r:embed="rId4">
                    <a14:imgEffect>
                      <a14:artisticFilmGrain/>
                    </a14:imgEffect>
                  </a14:imgLayer>
                </a14:imgProps>
              </a:ext>
            </a:extLst>
          </a:blip>
          <a:stretch>
            <a:fillRect/>
          </a:stretch>
        </p:blipFill>
        <p:spPr>
          <a:xfrm>
            <a:off x="266700" y="1040389"/>
            <a:ext cx="8418544" cy="1386321"/>
          </a:xfrm>
          <a:prstGeom prst="rect">
            <a:avLst/>
          </a:prstGeom>
          <a:ln w="19050">
            <a:solidFill>
              <a:schemeClr val="tx2"/>
            </a:solidFill>
          </a:ln>
        </p:spPr>
      </p:pic>
      <p:pic>
        <p:nvPicPr>
          <p:cNvPr id="14" name="Picture 13">
            <a:extLst>
              <a:ext uri="{FF2B5EF4-FFF2-40B4-BE49-F238E27FC236}">
                <a16:creationId xmlns:a16="http://schemas.microsoft.com/office/drawing/2014/main" id="{A3D15B76-29E8-211E-0B30-B56BA4C52FAA}"/>
              </a:ext>
            </a:extLst>
          </p:cNvPr>
          <p:cNvPicPr>
            <a:picLocks noChangeAspect="1"/>
          </p:cNvPicPr>
          <p:nvPr/>
        </p:nvPicPr>
        <p:blipFill>
          <a:blip r:embed="rId5">
            <a:alphaModFix/>
            <a:extLst>
              <a:ext uri="{BEBA8EAE-BF5A-486C-A8C5-ECC9F3942E4B}">
                <a14:imgProps xmlns:a14="http://schemas.microsoft.com/office/drawing/2010/main">
                  <a14:imgLayer r:embed="rId6">
                    <a14:imgEffect>
                      <a14:artisticFilmGrain/>
                    </a14:imgEffect>
                    <a14:imgEffect>
                      <a14:sharpenSoften amount="25000"/>
                    </a14:imgEffect>
                  </a14:imgLayer>
                </a14:imgProps>
              </a:ext>
            </a:extLst>
          </a:blip>
          <a:stretch>
            <a:fillRect/>
          </a:stretch>
        </p:blipFill>
        <p:spPr>
          <a:xfrm>
            <a:off x="1211986" y="2785630"/>
            <a:ext cx="7855814" cy="1386320"/>
          </a:xfrm>
          <a:prstGeom prst="rect">
            <a:avLst/>
          </a:prstGeom>
          <a:ln w="19050">
            <a:solidFill>
              <a:schemeClr val="bg2"/>
            </a:solidFill>
          </a:ln>
        </p:spPr>
      </p:pic>
      <p:sp>
        <p:nvSpPr>
          <p:cNvPr id="3" name="Rectangle 2">
            <a:extLst>
              <a:ext uri="{FF2B5EF4-FFF2-40B4-BE49-F238E27FC236}">
                <a16:creationId xmlns:a16="http://schemas.microsoft.com/office/drawing/2014/main" id="{AF7E97FD-8C1B-3E0F-CB7E-CE3F8727A2F6}"/>
              </a:ext>
            </a:extLst>
          </p:cNvPr>
          <p:cNvSpPr/>
          <p:nvPr/>
        </p:nvSpPr>
        <p:spPr>
          <a:xfrm>
            <a:off x="2167531" y="4682624"/>
            <a:ext cx="4810804" cy="369332"/>
          </a:xfrm>
          <a:prstGeom prst="rect">
            <a:avLst/>
          </a:prstGeom>
        </p:spPr>
        <p:txBody>
          <a:bodyPr wrap="none" lIns="91440" tIns="45720" rIns="91440" bIns="45720" anchor="t">
            <a:spAutoFit/>
          </a:bodyPr>
          <a:lstStyle/>
          <a:p>
            <a:r>
              <a:rPr lang="en-US" i="1">
                <a:solidFill>
                  <a:schemeClr val="bg1"/>
                </a:solidFill>
                <a:latin typeface="+mj-lt"/>
                <a:ea typeface="ＭＳ Ｐゴシック"/>
              </a:rPr>
              <a:t>Barriers to Supervision for People with Disabilities</a:t>
            </a:r>
            <a:endParaRPr lang="en-US">
              <a:solidFill>
                <a:schemeClr val="bg1"/>
              </a:solidFill>
            </a:endParaRPr>
          </a:p>
        </p:txBody>
      </p:sp>
    </p:spTree>
    <p:extLst>
      <p:ext uri="{BB962C8B-B14F-4D97-AF65-F5344CB8AC3E}">
        <p14:creationId xmlns:p14="http://schemas.microsoft.com/office/powerpoint/2010/main" val="33707311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9FEEF-3A55-0D01-4BA5-7CF0AC4263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0CDE29-7331-2D58-CE2E-4B91DB3F32AF}"/>
              </a:ext>
            </a:extLst>
          </p:cNvPr>
          <p:cNvSpPr>
            <a:spLocks noGrp="1"/>
          </p:cNvSpPr>
          <p:nvPr>
            <p:ph type="ctrTitle"/>
          </p:nvPr>
        </p:nvSpPr>
        <p:spPr>
          <a:xfrm>
            <a:off x="266700" y="28575"/>
            <a:ext cx="8610600" cy="971550"/>
          </a:xfrm>
        </p:spPr>
        <p:txBody>
          <a:bodyPr/>
          <a:lstStyle/>
          <a:p>
            <a:pPr algn="ctr"/>
            <a:r>
              <a:rPr lang="en-US" sz="3000">
                <a:latin typeface="Calibri"/>
                <a:ea typeface="ＭＳ Ｐゴシック"/>
              </a:rPr>
              <a:t>Real-World Examples Cont’d</a:t>
            </a:r>
          </a:p>
        </p:txBody>
      </p:sp>
      <p:sp>
        <p:nvSpPr>
          <p:cNvPr id="4" name="Text Placeholder 3">
            <a:extLst>
              <a:ext uri="{FF2B5EF4-FFF2-40B4-BE49-F238E27FC236}">
                <a16:creationId xmlns:a16="http://schemas.microsoft.com/office/drawing/2014/main" id="{A418CC8F-C696-08F2-A064-771072F6ED98}"/>
              </a:ext>
              <a:ext uri="{C183D7F6-B498-43B3-948B-1728B52AA6E4}">
                <adec:decorative xmlns:adec="http://schemas.microsoft.com/office/drawing/2017/decorative" val="0"/>
              </a:ext>
            </a:extLst>
          </p:cNvPr>
          <p:cNvSpPr>
            <a:spLocks noGrp="1"/>
          </p:cNvSpPr>
          <p:nvPr>
            <p:ph type="body" sz="quarter" idx="10"/>
          </p:nvPr>
        </p:nvSpPr>
        <p:spPr>
          <a:xfrm>
            <a:off x="457200" y="971550"/>
            <a:ext cx="8610600" cy="762000"/>
          </a:xfrm>
        </p:spPr>
        <p:txBody>
          <a:bodyPr numCol="1"/>
          <a:lstStyle/>
          <a:p>
            <a:pPr marL="0" indent="0">
              <a:buNone/>
            </a:pPr>
            <a:r>
              <a:rPr lang="en-US" sz="2200" b="1"/>
              <a:t> </a:t>
            </a:r>
          </a:p>
        </p:txBody>
      </p:sp>
      <p:pic>
        <p:nvPicPr>
          <p:cNvPr id="3" name="Picture 2" descr="Brandon Cobb - a white presenting man wearing a white t-shirt in his early 30s. He has shoulder length straight brown hair, a short brown beard and tattoos on his arms. He sits facing a camera in a room with green walls and multiple computer stations.">
            <a:extLst>
              <a:ext uri="{FF2B5EF4-FFF2-40B4-BE49-F238E27FC236}">
                <a16:creationId xmlns:a16="http://schemas.microsoft.com/office/drawing/2014/main" id="{7BCD0F62-A5EE-47F1-BD94-AEBA659B5E94}"/>
              </a:ext>
            </a:extLst>
          </p:cNvPr>
          <p:cNvPicPr>
            <a:picLocks noChangeAspect="1"/>
          </p:cNvPicPr>
          <p:nvPr/>
        </p:nvPicPr>
        <p:blipFill>
          <a:blip r:embed="rId3"/>
          <a:stretch>
            <a:fillRect/>
          </a:stretch>
        </p:blipFill>
        <p:spPr>
          <a:xfrm>
            <a:off x="3037108" y="982822"/>
            <a:ext cx="3069784" cy="3454639"/>
          </a:xfrm>
          <a:prstGeom prst="rect">
            <a:avLst/>
          </a:prstGeom>
        </p:spPr>
      </p:pic>
      <p:sp>
        <p:nvSpPr>
          <p:cNvPr id="5" name="Rectangle 4">
            <a:extLst>
              <a:ext uri="{FF2B5EF4-FFF2-40B4-BE49-F238E27FC236}">
                <a16:creationId xmlns:a16="http://schemas.microsoft.com/office/drawing/2014/main" id="{9B7780E2-DF83-264D-E01F-441C43ED1A8B}"/>
              </a:ext>
            </a:extLst>
          </p:cNvPr>
          <p:cNvSpPr/>
          <p:nvPr/>
        </p:nvSpPr>
        <p:spPr>
          <a:xfrm>
            <a:off x="2167531" y="4682624"/>
            <a:ext cx="4810804" cy="369332"/>
          </a:xfrm>
          <a:prstGeom prst="rect">
            <a:avLst/>
          </a:prstGeom>
        </p:spPr>
        <p:txBody>
          <a:bodyPr wrap="none" lIns="91440" tIns="45720" rIns="91440" bIns="45720" anchor="t">
            <a:spAutoFit/>
          </a:bodyPr>
          <a:lstStyle/>
          <a:p>
            <a:r>
              <a:rPr lang="en-US" i="1">
                <a:solidFill>
                  <a:schemeClr val="bg1"/>
                </a:solidFill>
                <a:latin typeface="+mj-lt"/>
                <a:ea typeface="ＭＳ Ｐゴシック"/>
              </a:rPr>
              <a:t>Barriers to Supervision for People with Disabilities</a:t>
            </a:r>
            <a:endParaRPr lang="en-US">
              <a:solidFill>
                <a:schemeClr val="bg1"/>
              </a:solidFill>
            </a:endParaRPr>
          </a:p>
        </p:txBody>
      </p:sp>
    </p:spTree>
    <p:extLst>
      <p:ext uri="{BB962C8B-B14F-4D97-AF65-F5344CB8AC3E}">
        <p14:creationId xmlns:p14="http://schemas.microsoft.com/office/powerpoint/2010/main" val="6667228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EBC40-0AC2-23A5-6E5D-28DA8A2B1B93}"/>
              </a:ext>
            </a:extLst>
          </p:cNvPr>
          <p:cNvSpPr>
            <a:spLocks noGrp="1"/>
          </p:cNvSpPr>
          <p:nvPr>
            <p:ph type="ctrTitle"/>
          </p:nvPr>
        </p:nvSpPr>
        <p:spPr/>
        <p:txBody>
          <a:bodyPr/>
          <a:lstStyle/>
          <a:p>
            <a:pPr algn="ctr"/>
            <a:r>
              <a:rPr lang="en-US"/>
              <a:t>Video Slide</a:t>
            </a:r>
          </a:p>
        </p:txBody>
      </p:sp>
      <p:pic>
        <p:nvPicPr>
          <p:cNvPr id="6" name="Online Media 5" title="Brandon Cobb - tenBroek Video with Captions, Voiceover, and Visual Description.mp4">
            <a:hlinkClick r:id="" action="ppaction://media"/>
            <a:extLst>
              <a:ext uri="{FF2B5EF4-FFF2-40B4-BE49-F238E27FC236}">
                <a16:creationId xmlns:a16="http://schemas.microsoft.com/office/drawing/2014/main" id="{ADFA10AB-ACB6-8537-DAD7-62EFD95FC1DC}"/>
              </a:ext>
            </a:extLst>
          </p:cNvPr>
          <p:cNvPicPr>
            <a:picLocks noRot="1" noChangeAspect="1"/>
          </p:cNvPicPr>
          <p:nvPr>
            <a:videoFile r:link="rId1"/>
          </p:nvPr>
        </p:nvPicPr>
        <p:blipFill>
          <a:blip r:embed="rId4"/>
          <a:stretch>
            <a:fillRect/>
          </a:stretch>
        </p:blipFill>
        <p:spPr>
          <a:xfrm>
            <a:off x="0" y="0"/>
            <a:ext cx="9144000" cy="5198012"/>
          </a:xfrm>
          <a:prstGeom prst="rect">
            <a:avLst/>
          </a:prstGeom>
        </p:spPr>
      </p:pic>
    </p:spTree>
    <p:extLst>
      <p:ext uri="{BB962C8B-B14F-4D97-AF65-F5344CB8AC3E}">
        <p14:creationId xmlns:p14="http://schemas.microsoft.com/office/powerpoint/2010/main" val="332592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752A78-C22E-73C7-F77E-7679CE2EFA2F}"/>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28D447A6-1FF9-EDE6-3E66-2C31DDC4E8C0}"/>
              </a:ext>
              <a:ext uri="{C183D7F6-B498-43B3-948B-1728B52AA6E4}">
                <adec:decorative xmlns:adec="http://schemas.microsoft.com/office/drawing/2017/decorative" val="1"/>
              </a:ext>
            </a:extLst>
          </p:cNvPr>
          <p:cNvSpPr/>
          <p:nvPr/>
        </p:nvSpPr>
        <p:spPr>
          <a:xfrm>
            <a:off x="0" y="0"/>
            <a:ext cx="9144000" cy="516255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81639" tIns="40819" rIns="81639" bIns="40819" rtlCol="0" anchor="ctr"/>
          <a:lstStyle/>
          <a:p>
            <a:pPr algn="ctr"/>
            <a:endParaRPr lang="en-US">
              <a:solidFill>
                <a:schemeClr val="lt1"/>
              </a:solidFill>
            </a:endParaRPr>
          </a:p>
        </p:txBody>
      </p:sp>
      <p:sp>
        <p:nvSpPr>
          <p:cNvPr id="19457" name="Title 3">
            <a:extLst>
              <a:ext uri="{FF2B5EF4-FFF2-40B4-BE49-F238E27FC236}">
                <a16:creationId xmlns:a16="http://schemas.microsoft.com/office/drawing/2014/main" id="{5962378D-FB40-3318-5AB4-6F1C349D4B00}"/>
              </a:ext>
            </a:extLst>
          </p:cNvPr>
          <p:cNvSpPr>
            <a:spLocks noGrp="1"/>
          </p:cNvSpPr>
          <p:nvPr>
            <p:ph type="ctrTitle"/>
          </p:nvPr>
        </p:nvSpPr>
        <p:spPr>
          <a:xfrm>
            <a:off x="457200" y="2095500"/>
            <a:ext cx="8229600" cy="971550"/>
          </a:xfrm>
        </p:spPr>
        <p:txBody>
          <a:bodyPr/>
          <a:lstStyle/>
          <a:p>
            <a:pPr algn="ctr"/>
            <a:r>
              <a:rPr lang="en-US" sz="4500" i="1">
                <a:solidFill>
                  <a:schemeClr val="bg1"/>
                </a:solidFill>
                <a:latin typeface="Calibri"/>
                <a:ea typeface="Calibri"/>
                <a:cs typeface="Calibri"/>
              </a:rPr>
              <a:t>Disability Discrimination Legal Framework</a:t>
            </a:r>
            <a:endParaRPr lang="en-US" sz="4500">
              <a:solidFill>
                <a:schemeClr val="bg1"/>
              </a:solidFill>
              <a:latin typeface="Calibri"/>
              <a:ea typeface="Calibri"/>
              <a:cs typeface="Calibri"/>
            </a:endParaRPr>
          </a:p>
        </p:txBody>
      </p:sp>
    </p:spTree>
    <p:extLst>
      <p:ext uri="{BB962C8B-B14F-4D97-AF65-F5344CB8AC3E}">
        <p14:creationId xmlns:p14="http://schemas.microsoft.com/office/powerpoint/2010/main" val="26000874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45E793-8766-C286-FFA7-D80D6EE044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E67123-7627-1131-2AA0-5D6B488E6E8C}"/>
              </a:ext>
            </a:extLst>
          </p:cNvPr>
          <p:cNvSpPr>
            <a:spLocks noGrp="1"/>
          </p:cNvSpPr>
          <p:nvPr>
            <p:ph type="ctrTitle"/>
          </p:nvPr>
        </p:nvSpPr>
        <p:spPr>
          <a:xfrm>
            <a:off x="76200" y="171450"/>
            <a:ext cx="8793480" cy="971550"/>
          </a:xfrm>
        </p:spPr>
        <p:txBody>
          <a:bodyPr/>
          <a:lstStyle/>
          <a:p>
            <a:pPr algn="ctr"/>
            <a:r>
              <a:rPr lang="en-US">
                <a:latin typeface="Calibri"/>
                <a:ea typeface="ＭＳ Ｐゴシック"/>
              </a:rPr>
              <a:t>Americans with Disabilities Act</a:t>
            </a:r>
            <a:br>
              <a:rPr lang="en-US">
                <a:latin typeface="Calibri"/>
                <a:ea typeface="ＭＳ Ｐゴシック"/>
              </a:rPr>
            </a:br>
            <a:endParaRPr lang="en-US" i="1"/>
          </a:p>
        </p:txBody>
      </p:sp>
      <p:sp>
        <p:nvSpPr>
          <p:cNvPr id="8" name="TextBox 7">
            <a:extLst>
              <a:ext uri="{FF2B5EF4-FFF2-40B4-BE49-F238E27FC236}">
                <a16:creationId xmlns:a16="http://schemas.microsoft.com/office/drawing/2014/main" id="{9D1A2042-F3CF-158B-7A3B-AEDC9B1D8E18}"/>
              </a:ext>
            </a:extLst>
          </p:cNvPr>
          <p:cNvSpPr txBox="1"/>
          <p:nvPr/>
        </p:nvSpPr>
        <p:spPr>
          <a:xfrm>
            <a:off x="274320" y="1076325"/>
            <a:ext cx="8610600" cy="4247317"/>
          </a:xfrm>
          <a:prstGeom prst="rect">
            <a:avLst/>
          </a:prstGeom>
          <a:noFill/>
        </p:spPr>
        <p:txBody>
          <a:bodyPr wrap="square" lIns="91440" tIns="45720" rIns="91440" bIns="45720" anchor="t">
            <a:spAutoFit/>
          </a:bodyPr>
          <a:lstStyle/>
          <a:p>
            <a:pPr>
              <a:buFont typeface="Wingdings" panose="05000000000000000000" pitchFamily="2" charset="2"/>
              <a:buChar char="§"/>
            </a:pPr>
            <a:r>
              <a:rPr lang="en-US" sz="2700" b="1">
                <a:solidFill>
                  <a:srgbClr val="08459A"/>
                </a:solidFill>
                <a:latin typeface="Calibri"/>
                <a:ea typeface="ＭＳ Ｐゴシック"/>
              </a:rPr>
              <a:t>Covers the activities of state and local government entities</a:t>
            </a:r>
          </a:p>
          <a:p>
            <a:pPr lvl="1">
              <a:lnSpc>
                <a:spcPct val="150000"/>
              </a:lnSpc>
              <a:buFont typeface="Wingdings" panose="05000000000000000000" pitchFamily="2" charset="2"/>
              <a:buChar char="§"/>
            </a:pPr>
            <a:r>
              <a:rPr lang="en-US" sz="2700" b="1">
                <a:solidFill>
                  <a:srgbClr val="08459A"/>
                </a:solidFill>
                <a:latin typeface="Calibri"/>
                <a:ea typeface="ＭＳ Ｐゴシック"/>
              </a:rPr>
              <a:t>Includes court systems</a:t>
            </a:r>
          </a:p>
          <a:p>
            <a:pPr lvl="1">
              <a:lnSpc>
                <a:spcPct val="150000"/>
              </a:lnSpc>
              <a:buFont typeface="Wingdings" panose="05000000000000000000" pitchFamily="2" charset="2"/>
              <a:buChar char="§"/>
            </a:pPr>
            <a:r>
              <a:rPr lang="en-US" sz="2700" b="1">
                <a:solidFill>
                  <a:srgbClr val="08459A"/>
                </a:solidFill>
                <a:latin typeface="Calibri"/>
                <a:ea typeface="ＭＳ Ｐゴシック"/>
              </a:rPr>
              <a:t>Also includes supervision agencies</a:t>
            </a:r>
          </a:p>
          <a:p>
            <a:pPr>
              <a:lnSpc>
                <a:spcPct val="150000"/>
              </a:lnSpc>
              <a:buFont typeface="Wingdings" panose="05000000000000000000" pitchFamily="2" charset="2"/>
              <a:buChar char="§"/>
            </a:pPr>
            <a:r>
              <a:rPr lang="en-US" sz="2700" b="1">
                <a:solidFill>
                  <a:srgbClr val="08459A"/>
                </a:solidFill>
                <a:latin typeface="Calibri"/>
                <a:ea typeface="ＭＳ Ｐゴシック"/>
              </a:rPr>
              <a:t>Federal supervision—not directly covered by the ADA</a:t>
            </a:r>
          </a:p>
          <a:p>
            <a:pPr>
              <a:lnSpc>
                <a:spcPct val="150000"/>
              </a:lnSpc>
              <a:buFont typeface="Wingdings" panose="05000000000000000000" pitchFamily="2" charset="2"/>
              <a:buChar char="§"/>
            </a:pPr>
            <a:endParaRPr lang="en-US"/>
          </a:p>
          <a:p>
            <a:pPr lvl="1">
              <a:lnSpc>
                <a:spcPct val="150000"/>
              </a:lnSpc>
              <a:buFont typeface="Wingdings" panose="05000000000000000000" pitchFamily="2" charset="2"/>
              <a:buChar char="§"/>
            </a:pPr>
            <a:endParaRPr lang="en-US" sz="2700" b="1">
              <a:solidFill>
                <a:srgbClr val="08459A"/>
              </a:solidFill>
              <a:latin typeface="Calibri"/>
              <a:ea typeface="ＭＳ Ｐゴシック"/>
            </a:endParaRPr>
          </a:p>
          <a:p>
            <a:pPr>
              <a:buFont typeface="Wingdings" panose="05000000000000000000" pitchFamily="2" charset="2"/>
              <a:buChar char="§"/>
            </a:pPr>
            <a:endParaRPr lang="en-US" sz="2700" b="1">
              <a:solidFill>
                <a:srgbClr val="08459A"/>
              </a:solidFill>
              <a:latin typeface="Calibri"/>
              <a:ea typeface="ＭＳ Ｐゴシック"/>
            </a:endParaRPr>
          </a:p>
        </p:txBody>
      </p:sp>
      <p:sp>
        <p:nvSpPr>
          <p:cNvPr id="5" name="Rectangle 4">
            <a:extLst>
              <a:ext uri="{FF2B5EF4-FFF2-40B4-BE49-F238E27FC236}">
                <a16:creationId xmlns:a16="http://schemas.microsoft.com/office/drawing/2014/main" id="{E296CFCF-0A3E-4054-9938-DC3E94713BBF}"/>
              </a:ext>
            </a:extLst>
          </p:cNvPr>
          <p:cNvSpPr/>
          <p:nvPr/>
        </p:nvSpPr>
        <p:spPr>
          <a:xfrm>
            <a:off x="2594664" y="4694788"/>
            <a:ext cx="4114075" cy="369332"/>
          </a:xfrm>
          <a:prstGeom prst="rect">
            <a:avLst/>
          </a:prstGeom>
        </p:spPr>
        <p:txBody>
          <a:bodyPr wrap="none">
            <a:spAutoFit/>
          </a:bodyPr>
          <a:lstStyle/>
          <a:p>
            <a:r>
              <a:rPr lang="en-US" i="1">
                <a:solidFill>
                  <a:schemeClr val="bg1"/>
                </a:solidFill>
                <a:latin typeface="+mj-lt"/>
              </a:rPr>
              <a:t>Disability Discrimination Legal Framework</a:t>
            </a:r>
          </a:p>
        </p:txBody>
      </p:sp>
    </p:spTree>
    <p:extLst>
      <p:ext uri="{BB962C8B-B14F-4D97-AF65-F5344CB8AC3E}">
        <p14:creationId xmlns:p14="http://schemas.microsoft.com/office/powerpoint/2010/main" val="4218772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D652D1-6CC6-1A1F-A5E1-15CF6CA575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8A942C-536E-B2B9-80BC-D6537508A8A6}"/>
              </a:ext>
            </a:extLst>
          </p:cNvPr>
          <p:cNvSpPr>
            <a:spLocks noGrp="1"/>
          </p:cNvSpPr>
          <p:nvPr>
            <p:ph type="ctrTitle"/>
          </p:nvPr>
        </p:nvSpPr>
        <p:spPr>
          <a:xfrm>
            <a:off x="76200" y="171450"/>
            <a:ext cx="8793480" cy="971550"/>
          </a:xfrm>
        </p:spPr>
        <p:txBody>
          <a:bodyPr/>
          <a:lstStyle/>
          <a:p>
            <a:pPr algn="ctr"/>
            <a:r>
              <a:rPr lang="en-US">
                <a:latin typeface="Calibri"/>
                <a:ea typeface="ＭＳ Ｐゴシック"/>
              </a:rPr>
              <a:t>Americans with Disabilities Act</a:t>
            </a:r>
            <a:br>
              <a:rPr lang="en-US">
                <a:latin typeface="Calibri"/>
                <a:ea typeface="ＭＳ Ｐゴシック"/>
              </a:rPr>
            </a:br>
            <a:endParaRPr lang="en-US" i="1"/>
          </a:p>
        </p:txBody>
      </p:sp>
      <p:sp>
        <p:nvSpPr>
          <p:cNvPr id="8" name="TextBox 7">
            <a:extLst>
              <a:ext uri="{FF2B5EF4-FFF2-40B4-BE49-F238E27FC236}">
                <a16:creationId xmlns:a16="http://schemas.microsoft.com/office/drawing/2014/main" id="{2ECFB79B-1EF2-74C8-F4B5-690B9FA57568}"/>
              </a:ext>
            </a:extLst>
          </p:cNvPr>
          <p:cNvSpPr txBox="1"/>
          <p:nvPr/>
        </p:nvSpPr>
        <p:spPr>
          <a:xfrm>
            <a:off x="274320" y="1090612"/>
            <a:ext cx="8610600" cy="3585597"/>
          </a:xfrm>
          <a:prstGeom prst="rect">
            <a:avLst/>
          </a:prstGeom>
          <a:noFill/>
        </p:spPr>
        <p:txBody>
          <a:bodyPr wrap="square" lIns="91440" tIns="45720" rIns="91440" bIns="45720" anchor="t">
            <a:spAutoFit/>
          </a:bodyPr>
          <a:lstStyle/>
          <a:p>
            <a:pPr>
              <a:lnSpc>
                <a:spcPts val="4000"/>
              </a:lnSpc>
            </a:pPr>
            <a:r>
              <a:rPr lang="en-US" sz="2700" b="1">
                <a:solidFill>
                  <a:schemeClr val="tx2"/>
                </a:solidFill>
                <a:latin typeface="+mj-lt"/>
                <a:ea typeface="ＭＳ Ｐゴシック"/>
              </a:rPr>
              <a:t>“[N]o </a:t>
            </a:r>
            <a:r>
              <a:rPr lang="en-US" sz="2700" b="1" i="0">
                <a:solidFill>
                  <a:schemeClr val="tx2"/>
                </a:solidFill>
                <a:effectLst/>
                <a:latin typeface="+mj-lt"/>
              </a:rPr>
              <a:t>qualified individual with a disability shall, by reason of such disability, be excluded from participation in or be denied the benefits of the services, programs, or activities of a public entity, or be subjected to discrimination by any such entity.”</a:t>
            </a:r>
          </a:p>
          <a:p>
            <a:pPr algn="r">
              <a:lnSpc>
                <a:spcPts val="4000"/>
              </a:lnSpc>
            </a:pPr>
            <a:r>
              <a:rPr lang="en-US" sz="2700" b="1">
                <a:solidFill>
                  <a:srgbClr val="08459A"/>
                </a:solidFill>
                <a:latin typeface="+mj-lt"/>
              </a:rPr>
              <a:t>42 U.S.C. §12132</a:t>
            </a:r>
          </a:p>
          <a:p>
            <a:pPr>
              <a:buFont typeface="Wingdings" panose="05000000000000000000" pitchFamily="2" charset="2"/>
              <a:buChar char="§"/>
            </a:pPr>
            <a:endParaRPr lang="en-US" sz="2700" b="1">
              <a:solidFill>
                <a:srgbClr val="08459A"/>
              </a:solidFill>
              <a:latin typeface="+mj-lt"/>
              <a:ea typeface="ＭＳ Ｐゴシック"/>
            </a:endParaRPr>
          </a:p>
        </p:txBody>
      </p:sp>
      <p:sp>
        <p:nvSpPr>
          <p:cNvPr id="5" name="Rectangle 4">
            <a:extLst>
              <a:ext uri="{FF2B5EF4-FFF2-40B4-BE49-F238E27FC236}">
                <a16:creationId xmlns:a16="http://schemas.microsoft.com/office/drawing/2014/main" id="{D51AD19F-BA23-7911-EB84-79E7625E0214}"/>
              </a:ext>
            </a:extLst>
          </p:cNvPr>
          <p:cNvSpPr/>
          <p:nvPr/>
        </p:nvSpPr>
        <p:spPr>
          <a:xfrm>
            <a:off x="2594664" y="4694788"/>
            <a:ext cx="4114075" cy="369332"/>
          </a:xfrm>
          <a:prstGeom prst="rect">
            <a:avLst/>
          </a:prstGeom>
        </p:spPr>
        <p:txBody>
          <a:bodyPr wrap="none">
            <a:spAutoFit/>
          </a:bodyPr>
          <a:lstStyle/>
          <a:p>
            <a:r>
              <a:rPr lang="en-US" i="1">
                <a:solidFill>
                  <a:schemeClr val="bg1"/>
                </a:solidFill>
                <a:latin typeface="+mj-lt"/>
              </a:rPr>
              <a:t>Disability Discrimination Legal Framework</a:t>
            </a:r>
          </a:p>
        </p:txBody>
      </p:sp>
    </p:spTree>
    <p:extLst>
      <p:ext uri="{BB962C8B-B14F-4D97-AF65-F5344CB8AC3E}">
        <p14:creationId xmlns:p14="http://schemas.microsoft.com/office/powerpoint/2010/main" val="22668257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1288F9-289F-361A-411F-5303F0C08F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5DADBF-4748-C32D-903A-7D1A55E5BC4C}"/>
              </a:ext>
            </a:extLst>
          </p:cNvPr>
          <p:cNvSpPr>
            <a:spLocks noGrp="1"/>
          </p:cNvSpPr>
          <p:nvPr>
            <p:ph type="ctrTitle"/>
          </p:nvPr>
        </p:nvSpPr>
        <p:spPr>
          <a:xfrm>
            <a:off x="76200" y="171450"/>
            <a:ext cx="8793480" cy="971550"/>
          </a:xfrm>
        </p:spPr>
        <p:txBody>
          <a:bodyPr/>
          <a:lstStyle/>
          <a:p>
            <a:pPr algn="ctr"/>
            <a:r>
              <a:rPr lang="en-US">
                <a:latin typeface="Calibri"/>
                <a:ea typeface="ＭＳ Ｐゴシック"/>
              </a:rPr>
              <a:t>What is a Disability?</a:t>
            </a:r>
            <a:br>
              <a:rPr lang="en-US">
                <a:latin typeface="Calibri"/>
                <a:ea typeface="ＭＳ Ｐゴシック"/>
              </a:rPr>
            </a:br>
            <a:endParaRPr lang="en-US" i="1"/>
          </a:p>
        </p:txBody>
      </p:sp>
      <p:sp>
        <p:nvSpPr>
          <p:cNvPr id="8" name="TextBox 7">
            <a:extLst>
              <a:ext uri="{FF2B5EF4-FFF2-40B4-BE49-F238E27FC236}">
                <a16:creationId xmlns:a16="http://schemas.microsoft.com/office/drawing/2014/main" id="{F6CCC1D1-2EB6-BBE2-F033-0CBEB425BD42}"/>
              </a:ext>
            </a:extLst>
          </p:cNvPr>
          <p:cNvSpPr txBox="1"/>
          <p:nvPr/>
        </p:nvSpPr>
        <p:spPr>
          <a:xfrm>
            <a:off x="274320" y="1076325"/>
            <a:ext cx="8610600" cy="4637167"/>
          </a:xfrm>
          <a:prstGeom prst="rect">
            <a:avLst/>
          </a:prstGeom>
          <a:noFill/>
        </p:spPr>
        <p:txBody>
          <a:bodyPr wrap="square" lIns="91440" tIns="45720" rIns="91440" bIns="45720" anchor="t">
            <a:spAutoFit/>
          </a:bodyPr>
          <a:lstStyle/>
          <a:p>
            <a:pPr>
              <a:buFont typeface="Wingdings" panose="05000000000000000000" pitchFamily="2" charset="2"/>
              <a:buChar char="§"/>
            </a:pPr>
            <a:r>
              <a:rPr lang="en-US" sz="2700" b="1">
                <a:solidFill>
                  <a:srgbClr val="08459A"/>
                </a:solidFill>
                <a:latin typeface="Calibri"/>
                <a:ea typeface="ＭＳ Ｐゴシック"/>
              </a:rPr>
              <a:t>Physical or mental impairment that substantially limits one or more major life activities</a:t>
            </a:r>
          </a:p>
          <a:p>
            <a:pPr>
              <a:lnSpc>
                <a:spcPct val="150000"/>
              </a:lnSpc>
              <a:buFont typeface="Wingdings" panose="05000000000000000000" pitchFamily="2" charset="2"/>
              <a:buChar char="§"/>
            </a:pPr>
            <a:r>
              <a:rPr lang="en-US" sz="2700" b="1">
                <a:solidFill>
                  <a:srgbClr val="08459A"/>
                </a:solidFill>
                <a:latin typeface="Calibri"/>
                <a:ea typeface="ＭＳ Ｐゴシック"/>
              </a:rPr>
              <a:t>Broad coverage</a:t>
            </a:r>
            <a:endParaRPr lang="en-US" sz="2700" b="1">
              <a:solidFill>
                <a:srgbClr val="08459A"/>
              </a:solidFill>
              <a:latin typeface="Calibri"/>
            </a:endParaRPr>
          </a:p>
          <a:p>
            <a:pPr lvl="1">
              <a:lnSpc>
                <a:spcPts val="4000"/>
              </a:lnSpc>
              <a:buFont typeface="Wingdings" panose="05000000000000000000" pitchFamily="2" charset="2"/>
              <a:buChar char="§"/>
            </a:pPr>
            <a:r>
              <a:rPr lang="en-US" sz="2700" b="1">
                <a:solidFill>
                  <a:srgbClr val="08459A"/>
                </a:solidFill>
                <a:latin typeface="Calibri"/>
                <a:ea typeface="ＭＳ Ｐゴシック"/>
              </a:rPr>
              <a:t>Not a demanding standard</a:t>
            </a:r>
            <a:endParaRPr lang="en-US"/>
          </a:p>
          <a:p>
            <a:pPr lvl="1">
              <a:lnSpc>
                <a:spcPts val="4000"/>
              </a:lnSpc>
              <a:buFont typeface="Wingdings" panose="05000000000000000000" pitchFamily="2" charset="2"/>
              <a:buChar char="§"/>
            </a:pPr>
            <a:r>
              <a:rPr lang="en-US" sz="2700" b="1">
                <a:solidFill>
                  <a:srgbClr val="08459A"/>
                </a:solidFill>
                <a:latin typeface="Calibri"/>
                <a:ea typeface="ＭＳ Ｐゴシック"/>
              </a:rPr>
              <a:t>Not just physical/mobility disabilities</a:t>
            </a:r>
          </a:p>
          <a:p>
            <a:pPr lvl="1">
              <a:lnSpc>
                <a:spcPts val="4000"/>
              </a:lnSpc>
              <a:buFont typeface="Wingdings" panose="05000000000000000000" pitchFamily="2" charset="2"/>
              <a:buChar char="§"/>
            </a:pPr>
            <a:r>
              <a:rPr lang="en-US" sz="2700" b="1">
                <a:solidFill>
                  <a:srgbClr val="08459A"/>
                </a:solidFill>
                <a:latin typeface="Calibri"/>
                <a:ea typeface="ＭＳ Ｐゴシック"/>
              </a:rPr>
              <a:t>Includes mental health conditions and hidden disabilities</a:t>
            </a:r>
          </a:p>
          <a:p>
            <a:pPr lvl="1">
              <a:lnSpc>
                <a:spcPct val="150000"/>
              </a:lnSpc>
              <a:buFont typeface="Wingdings" panose="05000000000000000000" pitchFamily="2" charset="2"/>
              <a:buChar char="§"/>
            </a:pPr>
            <a:endParaRPr lang="en-US" sz="2700" b="1">
              <a:solidFill>
                <a:srgbClr val="08459A"/>
              </a:solidFill>
              <a:latin typeface="Calibri"/>
              <a:ea typeface="ＭＳ Ｐゴシック"/>
            </a:endParaRPr>
          </a:p>
          <a:p>
            <a:pPr>
              <a:buFont typeface="Wingdings" panose="05000000000000000000" pitchFamily="2" charset="2"/>
              <a:buChar char="§"/>
            </a:pPr>
            <a:endParaRPr lang="en-US" sz="2700" b="1">
              <a:solidFill>
                <a:srgbClr val="08459A"/>
              </a:solidFill>
              <a:latin typeface="Calibri"/>
              <a:ea typeface="ＭＳ Ｐゴシック"/>
            </a:endParaRPr>
          </a:p>
        </p:txBody>
      </p:sp>
      <p:sp>
        <p:nvSpPr>
          <p:cNvPr id="5" name="Rectangle 4">
            <a:extLst>
              <a:ext uri="{FF2B5EF4-FFF2-40B4-BE49-F238E27FC236}">
                <a16:creationId xmlns:a16="http://schemas.microsoft.com/office/drawing/2014/main" id="{877CB428-23C1-4DA5-0D65-3A09D076B19B}"/>
              </a:ext>
            </a:extLst>
          </p:cNvPr>
          <p:cNvSpPr/>
          <p:nvPr/>
        </p:nvSpPr>
        <p:spPr>
          <a:xfrm>
            <a:off x="2594664" y="4694788"/>
            <a:ext cx="4114075" cy="369332"/>
          </a:xfrm>
          <a:prstGeom prst="rect">
            <a:avLst/>
          </a:prstGeom>
        </p:spPr>
        <p:txBody>
          <a:bodyPr wrap="none">
            <a:spAutoFit/>
          </a:bodyPr>
          <a:lstStyle/>
          <a:p>
            <a:r>
              <a:rPr lang="en-US" i="1">
                <a:solidFill>
                  <a:schemeClr val="bg1"/>
                </a:solidFill>
                <a:latin typeface="+mj-lt"/>
              </a:rPr>
              <a:t>Disability Discrimination Legal Framework</a:t>
            </a:r>
          </a:p>
        </p:txBody>
      </p:sp>
    </p:spTree>
    <p:extLst>
      <p:ext uri="{BB962C8B-B14F-4D97-AF65-F5344CB8AC3E}">
        <p14:creationId xmlns:p14="http://schemas.microsoft.com/office/powerpoint/2010/main" val="21165484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04F44-3F83-4EED-9E52-016219BBD9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76B11C-C413-0606-9B7D-7F2A64D93013}"/>
              </a:ext>
            </a:extLst>
          </p:cNvPr>
          <p:cNvSpPr>
            <a:spLocks noGrp="1"/>
          </p:cNvSpPr>
          <p:nvPr>
            <p:ph type="ctrTitle"/>
          </p:nvPr>
        </p:nvSpPr>
        <p:spPr>
          <a:xfrm>
            <a:off x="76200" y="171450"/>
            <a:ext cx="8793480" cy="971550"/>
          </a:xfrm>
        </p:spPr>
        <p:txBody>
          <a:bodyPr/>
          <a:lstStyle/>
          <a:p>
            <a:pPr algn="ctr"/>
            <a:r>
              <a:rPr lang="en-US">
                <a:latin typeface="Calibri"/>
                <a:ea typeface="ＭＳ Ｐゴシック"/>
              </a:rPr>
              <a:t>Substance Use Disorder</a:t>
            </a:r>
            <a:endParaRPr lang="en-US" i="1"/>
          </a:p>
        </p:txBody>
      </p:sp>
      <p:sp>
        <p:nvSpPr>
          <p:cNvPr id="8" name="TextBox 7">
            <a:extLst>
              <a:ext uri="{FF2B5EF4-FFF2-40B4-BE49-F238E27FC236}">
                <a16:creationId xmlns:a16="http://schemas.microsoft.com/office/drawing/2014/main" id="{558A6BCF-4D4E-F65C-B6CA-11D5BFC50F20}"/>
              </a:ext>
            </a:extLst>
          </p:cNvPr>
          <p:cNvSpPr txBox="1"/>
          <p:nvPr/>
        </p:nvSpPr>
        <p:spPr>
          <a:xfrm>
            <a:off x="274320" y="1076325"/>
            <a:ext cx="8610600" cy="4124206"/>
          </a:xfrm>
          <a:prstGeom prst="rect">
            <a:avLst/>
          </a:prstGeom>
          <a:noFill/>
        </p:spPr>
        <p:txBody>
          <a:bodyPr wrap="square" lIns="91440" tIns="45720" rIns="91440" bIns="45720" anchor="t">
            <a:spAutoFit/>
          </a:bodyPr>
          <a:lstStyle/>
          <a:p>
            <a:pPr>
              <a:buFont typeface="Wingdings" panose="05000000000000000000" pitchFamily="2" charset="2"/>
              <a:buChar char="§"/>
            </a:pPr>
            <a:r>
              <a:rPr lang="en-US" sz="2700" b="1">
                <a:solidFill>
                  <a:srgbClr val="08459A"/>
                </a:solidFill>
                <a:latin typeface="Calibri"/>
                <a:ea typeface="ＭＳ Ｐゴシック"/>
              </a:rPr>
              <a:t>The ADA does not cover people engaged in the current illegal use of drugs</a:t>
            </a:r>
          </a:p>
          <a:p>
            <a:pPr>
              <a:lnSpc>
                <a:spcPct val="150000"/>
              </a:lnSpc>
              <a:buFont typeface="Wingdings" panose="05000000000000000000" pitchFamily="2" charset="2"/>
              <a:buChar char="§"/>
            </a:pPr>
            <a:r>
              <a:rPr lang="en-US" sz="2700" b="1">
                <a:solidFill>
                  <a:srgbClr val="08459A"/>
                </a:solidFill>
                <a:latin typeface="Calibri"/>
                <a:ea typeface="ＭＳ Ｐゴシック"/>
              </a:rPr>
              <a:t>But it does cover:</a:t>
            </a:r>
            <a:endParaRPr lang="en-US" sz="2700" b="1">
              <a:solidFill>
                <a:srgbClr val="08459A"/>
              </a:solidFill>
              <a:latin typeface="Calibri"/>
            </a:endParaRPr>
          </a:p>
          <a:p>
            <a:pPr lvl="1">
              <a:lnSpc>
                <a:spcPts val="4000"/>
              </a:lnSpc>
              <a:buFont typeface="Wingdings" panose="05000000000000000000" pitchFamily="2" charset="2"/>
              <a:buChar char="§"/>
            </a:pPr>
            <a:r>
              <a:rPr lang="en-US" sz="2700" b="1">
                <a:solidFill>
                  <a:srgbClr val="08459A"/>
                </a:solidFill>
                <a:latin typeface="Calibri"/>
                <a:ea typeface="ＭＳ Ｐゴシック"/>
              </a:rPr>
              <a:t>Those in recovery not currently using</a:t>
            </a:r>
            <a:endParaRPr lang="en-US"/>
          </a:p>
          <a:p>
            <a:pPr lvl="1">
              <a:lnSpc>
                <a:spcPts val="4000"/>
              </a:lnSpc>
              <a:buFont typeface="Wingdings" panose="05000000000000000000" pitchFamily="2" charset="2"/>
              <a:buChar char="§"/>
            </a:pPr>
            <a:r>
              <a:rPr lang="en-US" sz="2700" b="1">
                <a:solidFill>
                  <a:srgbClr val="08459A"/>
                </a:solidFill>
                <a:latin typeface="Calibri"/>
                <a:ea typeface="ＭＳ Ｐゴシック"/>
              </a:rPr>
              <a:t>Those dependent on alcohol</a:t>
            </a:r>
          </a:p>
          <a:p>
            <a:pPr lvl="1">
              <a:lnSpc>
                <a:spcPts val="4000"/>
              </a:lnSpc>
              <a:buFont typeface="Wingdings" panose="05000000000000000000" pitchFamily="2" charset="2"/>
              <a:buChar char="§"/>
            </a:pPr>
            <a:r>
              <a:rPr lang="en-US" sz="2700" b="1">
                <a:solidFill>
                  <a:srgbClr val="08459A"/>
                </a:solidFill>
                <a:latin typeface="Calibri"/>
                <a:ea typeface="ＭＳ Ｐゴシック"/>
              </a:rPr>
              <a:t>Those with a record of addiction and treatment</a:t>
            </a:r>
          </a:p>
          <a:p>
            <a:pPr lvl="1">
              <a:lnSpc>
                <a:spcPct val="150000"/>
              </a:lnSpc>
              <a:buFont typeface="Wingdings" panose="05000000000000000000" pitchFamily="2" charset="2"/>
              <a:buChar char="§"/>
            </a:pPr>
            <a:endParaRPr lang="en-US" sz="2700" b="1">
              <a:solidFill>
                <a:srgbClr val="08459A"/>
              </a:solidFill>
              <a:latin typeface="Calibri"/>
              <a:ea typeface="ＭＳ Ｐゴシック"/>
            </a:endParaRPr>
          </a:p>
          <a:p>
            <a:pPr>
              <a:buFont typeface="Wingdings" panose="05000000000000000000" pitchFamily="2" charset="2"/>
              <a:buChar char="§"/>
            </a:pPr>
            <a:endParaRPr lang="en-US" sz="2700" b="1">
              <a:solidFill>
                <a:srgbClr val="08459A"/>
              </a:solidFill>
              <a:latin typeface="Calibri"/>
              <a:ea typeface="ＭＳ Ｐゴシック"/>
            </a:endParaRPr>
          </a:p>
        </p:txBody>
      </p:sp>
      <p:sp>
        <p:nvSpPr>
          <p:cNvPr id="5" name="Rectangle 4">
            <a:extLst>
              <a:ext uri="{FF2B5EF4-FFF2-40B4-BE49-F238E27FC236}">
                <a16:creationId xmlns:a16="http://schemas.microsoft.com/office/drawing/2014/main" id="{72773A66-A88F-70FA-502C-AE31BB4133F7}"/>
              </a:ext>
            </a:extLst>
          </p:cNvPr>
          <p:cNvSpPr/>
          <p:nvPr/>
        </p:nvSpPr>
        <p:spPr>
          <a:xfrm>
            <a:off x="2594664" y="4694788"/>
            <a:ext cx="4114075" cy="369332"/>
          </a:xfrm>
          <a:prstGeom prst="rect">
            <a:avLst/>
          </a:prstGeom>
        </p:spPr>
        <p:txBody>
          <a:bodyPr wrap="none">
            <a:spAutoFit/>
          </a:bodyPr>
          <a:lstStyle/>
          <a:p>
            <a:r>
              <a:rPr lang="en-US" i="1">
                <a:solidFill>
                  <a:schemeClr val="bg1"/>
                </a:solidFill>
                <a:latin typeface="+mj-lt"/>
              </a:rPr>
              <a:t>Disability Discrimination Legal Framework</a:t>
            </a:r>
          </a:p>
        </p:txBody>
      </p:sp>
    </p:spTree>
    <p:extLst>
      <p:ext uri="{BB962C8B-B14F-4D97-AF65-F5344CB8AC3E}">
        <p14:creationId xmlns:p14="http://schemas.microsoft.com/office/powerpoint/2010/main" val="8099374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3EFA1-CBB6-B180-9426-343F22A24B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39DBB2-8145-85A8-18F9-F8051D1198DA}"/>
              </a:ext>
            </a:extLst>
          </p:cNvPr>
          <p:cNvSpPr>
            <a:spLocks noGrp="1"/>
          </p:cNvSpPr>
          <p:nvPr>
            <p:ph type="ctrTitle"/>
          </p:nvPr>
        </p:nvSpPr>
        <p:spPr>
          <a:xfrm>
            <a:off x="76200" y="171450"/>
            <a:ext cx="8793480" cy="971550"/>
          </a:xfrm>
        </p:spPr>
        <p:txBody>
          <a:bodyPr/>
          <a:lstStyle/>
          <a:p>
            <a:pPr algn="ctr"/>
            <a:r>
              <a:rPr lang="en-US">
                <a:latin typeface="Calibri"/>
                <a:ea typeface="ＭＳ Ｐゴシック"/>
              </a:rPr>
              <a:t>Discrimination Under the ADA</a:t>
            </a:r>
            <a:br>
              <a:rPr lang="en-US">
                <a:latin typeface="Calibri"/>
                <a:ea typeface="ＭＳ Ｐゴシック"/>
              </a:rPr>
            </a:br>
            <a:endParaRPr lang="en-US" i="1"/>
          </a:p>
        </p:txBody>
      </p:sp>
      <p:sp>
        <p:nvSpPr>
          <p:cNvPr id="8" name="TextBox 7">
            <a:extLst>
              <a:ext uri="{FF2B5EF4-FFF2-40B4-BE49-F238E27FC236}">
                <a16:creationId xmlns:a16="http://schemas.microsoft.com/office/drawing/2014/main" id="{89C16798-EFC8-06C3-9670-5BD880D749BD}"/>
              </a:ext>
            </a:extLst>
          </p:cNvPr>
          <p:cNvSpPr txBox="1"/>
          <p:nvPr/>
        </p:nvSpPr>
        <p:spPr>
          <a:xfrm>
            <a:off x="167640" y="839887"/>
            <a:ext cx="8610600" cy="4039567"/>
          </a:xfrm>
          <a:prstGeom prst="rect">
            <a:avLst/>
          </a:prstGeom>
          <a:noFill/>
        </p:spPr>
        <p:txBody>
          <a:bodyPr wrap="square" lIns="91440" tIns="45720" rIns="91440" bIns="45720" anchor="t">
            <a:spAutoFit/>
          </a:bodyPr>
          <a:lstStyle/>
          <a:p>
            <a:r>
              <a:rPr lang="en-US" sz="2700" b="1" u="sng">
                <a:solidFill>
                  <a:srgbClr val="08459A"/>
                </a:solidFill>
                <a:latin typeface="Calibri"/>
                <a:ea typeface="ＭＳ Ｐゴシック"/>
              </a:rPr>
              <a:t>Available Legal Theories</a:t>
            </a:r>
            <a:endParaRPr lang="en-US" sz="2700" b="1">
              <a:solidFill>
                <a:srgbClr val="08459A"/>
              </a:solidFill>
              <a:latin typeface="Calibri"/>
              <a:ea typeface="ＭＳ Ｐゴシック"/>
            </a:endParaRPr>
          </a:p>
          <a:p>
            <a:pPr>
              <a:lnSpc>
                <a:spcPct val="150000"/>
              </a:lnSpc>
              <a:buFont typeface="Wingdings" panose="05000000000000000000" pitchFamily="2" charset="2"/>
              <a:buChar char="§"/>
            </a:pPr>
            <a:r>
              <a:rPr lang="en-US" sz="2700" b="1">
                <a:solidFill>
                  <a:srgbClr val="08459A"/>
                </a:solidFill>
                <a:latin typeface="Calibri"/>
                <a:ea typeface="ＭＳ Ｐゴシック"/>
              </a:rPr>
              <a:t>Unequal Treatment</a:t>
            </a:r>
            <a:endParaRPr lang="en-US" sz="2700" b="1">
              <a:solidFill>
                <a:srgbClr val="08459A"/>
              </a:solidFill>
              <a:latin typeface="Calibri"/>
            </a:endParaRPr>
          </a:p>
          <a:p>
            <a:pPr>
              <a:lnSpc>
                <a:spcPct val="150000"/>
              </a:lnSpc>
              <a:buFont typeface="Wingdings" panose="05000000000000000000" pitchFamily="2" charset="2"/>
              <a:buChar char="§"/>
            </a:pPr>
            <a:r>
              <a:rPr lang="en-US" sz="2700" b="1">
                <a:solidFill>
                  <a:srgbClr val="08459A"/>
                </a:solidFill>
                <a:latin typeface="Calibri"/>
                <a:ea typeface="ＭＳ Ｐゴシック"/>
              </a:rPr>
              <a:t>Lack of equal opportunity </a:t>
            </a:r>
          </a:p>
          <a:p>
            <a:pPr>
              <a:lnSpc>
                <a:spcPct val="150000"/>
              </a:lnSpc>
              <a:buFont typeface="Wingdings" panose="05000000000000000000" pitchFamily="2" charset="2"/>
              <a:buChar char="§"/>
            </a:pPr>
            <a:r>
              <a:rPr lang="en-US" sz="2700" b="1">
                <a:solidFill>
                  <a:srgbClr val="08459A"/>
                </a:solidFill>
                <a:latin typeface="Calibri"/>
                <a:ea typeface="ＭＳ Ｐゴシック"/>
              </a:rPr>
              <a:t>Integration mandate</a:t>
            </a:r>
          </a:p>
          <a:p>
            <a:pPr>
              <a:lnSpc>
                <a:spcPct val="150000"/>
              </a:lnSpc>
              <a:buFont typeface="Wingdings" panose="05000000000000000000" pitchFamily="2" charset="2"/>
              <a:buChar char="§"/>
            </a:pPr>
            <a:r>
              <a:rPr lang="en-US" sz="2700" b="1">
                <a:solidFill>
                  <a:srgbClr val="08459A"/>
                </a:solidFill>
                <a:latin typeface="Calibri"/>
                <a:ea typeface="ＭＳ Ｐゴシック"/>
              </a:rPr>
              <a:t>Failure to make reasonable modifications</a:t>
            </a:r>
            <a:endParaRPr lang="en-US"/>
          </a:p>
          <a:p>
            <a:pPr>
              <a:lnSpc>
                <a:spcPct val="150000"/>
              </a:lnSpc>
              <a:buFont typeface="Wingdings" panose="05000000000000000000" pitchFamily="2" charset="2"/>
              <a:buChar char="§"/>
            </a:pPr>
            <a:r>
              <a:rPr lang="en-US" sz="2700" b="1">
                <a:solidFill>
                  <a:srgbClr val="08459A"/>
                </a:solidFill>
                <a:latin typeface="Calibri"/>
                <a:ea typeface="ＭＳ Ｐゴシック"/>
              </a:rPr>
              <a:t>Failure to provide effective communication</a:t>
            </a:r>
          </a:p>
          <a:p>
            <a:pPr>
              <a:buFont typeface="Wingdings" panose="05000000000000000000" pitchFamily="2" charset="2"/>
              <a:buChar char="§"/>
            </a:pPr>
            <a:endParaRPr lang="en-US" sz="2700" b="1">
              <a:solidFill>
                <a:srgbClr val="08459A"/>
              </a:solidFill>
              <a:latin typeface="Calibri"/>
              <a:ea typeface="ＭＳ Ｐゴシック"/>
            </a:endParaRPr>
          </a:p>
        </p:txBody>
      </p:sp>
      <p:sp>
        <p:nvSpPr>
          <p:cNvPr id="5" name="Rectangle 4">
            <a:extLst>
              <a:ext uri="{FF2B5EF4-FFF2-40B4-BE49-F238E27FC236}">
                <a16:creationId xmlns:a16="http://schemas.microsoft.com/office/drawing/2014/main" id="{5B6BAE99-8400-AA59-C3DB-226340BE8CB8}"/>
              </a:ext>
            </a:extLst>
          </p:cNvPr>
          <p:cNvSpPr/>
          <p:nvPr/>
        </p:nvSpPr>
        <p:spPr>
          <a:xfrm>
            <a:off x="2594664" y="4694788"/>
            <a:ext cx="4114075" cy="369332"/>
          </a:xfrm>
          <a:prstGeom prst="rect">
            <a:avLst/>
          </a:prstGeom>
        </p:spPr>
        <p:txBody>
          <a:bodyPr wrap="none">
            <a:spAutoFit/>
          </a:bodyPr>
          <a:lstStyle/>
          <a:p>
            <a:r>
              <a:rPr lang="en-US" i="1">
                <a:solidFill>
                  <a:schemeClr val="bg1"/>
                </a:solidFill>
                <a:latin typeface="+mj-lt"/>
              </a:rPr>
              <a:t>Disability Discrimination Legal Framework</a:t>
            </a:r>
          </a:p>
        </p:txBody>
      </p:sp>
    </p:spTree>
    <p:extLst>
      <p:ext uri="{BB962C8B-B14F-4D97-AF65-F5344CB8AC3E}">
        <p14:creationId xmlns:p14="http://schemas.microsoft.com/office/powerpoint/2010/main" val="3616397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C183D7F6-B498-43B3-948B-1728B52AA6E4}">
                <adec:decorative xmlns:adec="http://schemas.microsoft.com/office/drawing/2017/decorative" val="1"/>
              </a:ext>
            </a:extLst>
          </p:cNvPr>
          <p:cNvSpPr/>
          <p:nvPr/>
        </p:nvSpPr>
        <p:spPr>
          <a:xfrm>
            <a:off x="0" y="0"/>
            <a:ext cx="9144000" cy="516255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81639" tIns="40819" rIns="81639" bIns="40819" rtlCol="0" anchor="ctr"/>
          <a:lstStyle/>
          <a:p>
            <a:pPr algn="ctr"/>
            <a:endParaRPr lang="en-US">
              <a:solidFill>
                <a:schemeClr val="lt1"/>
              </a:solidFill>
            </a:endParaRPr>
          </a:p>
        </p:txBody>
      </p:sp>
      <p:sp>
        <p:nvSpPr>
          <p:cNvPr id="19457" name="Title 3"/>
          <p:cNvSpPr>
            <a:spLocks noGrp="1"/>
          </p:cNvSpPr>
          <p:nvPr>
            <p:ph type="ctrTitle"/>
          </p:nvPr>
        </p:nvSpPr>
        <p:spPr>
          <a:xfrm>
            <a:off x="457200" y="2095500"/>
            <a:ext cx="8229600" cy="971550"/>
          </a:xfrm>
        </p:spPr>
        <p:txBody>
          <a:bodyPr/>
          <a:lstStyle/>
          <a:p>
            <a:pPr algn="ctr"/>
            <a:r>
              <a:rPr lang="en-US" sz="4500">
                <a:solidFill>
                  <a:schemeClr val="bg1"/>
                </a:solidFill>
                <a:latin typeface="Calibri"/>
                <a:ea typeface="Calibri"/>
                <a:cs typeface="Calibri"/>
              </a:rPr>
              <a:t>Background: Supervision and Disability</a:t>
            </a:r>
          </a:p>
        </p:txBody>
      </p:sp>
    </p:spTree>
    <p:extLst>
      <p:ext uri="{BB962C8B-B14F-4D97-AF65-F5344CB8AC3E}">
        <p14:creationId xmlns:p14="http://schemas.microsoft.com/office/powerpoint/2010/main" val="6153290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C9154C-755F-1D94-8D48-735F22FEDB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D92BA8-28B4-7A3C-0D81-C097664A643C}"/>
              </a:ext>
            </a:extLst>
          </p:cNvPr>
          <p:cNvSpPr>
            <a:spLocks noGrp="1"/>
          </p:cNvSpPr>
          <p:nvPr>
            <p:ph type="ctrTitle"/>
          </p:nvPr>
        </p:nvSpPr>
        <p:spPr>
          <a:xfrm>
            <a:off x="143874" y="-29844"/>
            <a:ext cx="8793480" cy="971550"/>
          </a:xfrm>
        </p:spPr>
        <p:txBody>
          <a:bodyPr/>
          <a:lstStyle/>
          <a:p>
            <a:pPr algn="ctr"/>
            <a:r>
              <a:rPr lang="en-US">
                <a:latin typeface="Calibri"/>
                <a:ea typeface="ＭＳ Ｐゴシック"/>
              </a:rPr>
              <a:t>Reasonable Accommodations</a:t>
            </a:r>
            <a:endParaRPr lang="en-US" i="1"/>
          </a:p>
        </p:txBody>
      </p:sp>
      <p:pic>
        <p:nvPicPr>
          <p:cNvPr id="1026" name="Picture 2" descr="Illustration of a document that someone is marking up with red pen, which illustrates making accommodations to a list of supervision conditions.">
            <a:extLst>
              <a:ext uri="{FF2B5EF4-FFF2-40B4-BE49-F238E27FC236}">
                <a16:creationId xmlns:a16="http://schemas.microsoft.com/office/drawing/2014/main" id="{540D24DC-F4D1-F459-1F17-A4430E4511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3499" y="802365"/>
            <a:ext cx="3336627" cy="333662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9052B91-E81F-E954-34FA-8703DE0B45A0}"/>
              </a:ext>
            </a:extLst>
          </p:cNvPr>
          <p:cNvSpPr txBox="1"/>
          <p:nvPr/>
        </p:nvSpPr>
        <p:spPr>
          <a:xfrm>
            <a:off x="143874" y="809584"/>
            <a:ext cx="6494021" cy="4278094"/>
          </a:xfrm>
          <a:prstGeom prst="rect">
            <a:avLst/>
          </a:prstGeom>
          <a:noFill/>
        </p:spPr>
        <p:txBody>
          <a:bodyPr wrap="square" lIns="91440" tIns="45720" rIns="91440" bIns="45720" anchor="t">
            <a:spAutoFit/>
          </a:bodyPr>
          <a:lstStyle/>
          <a:p>
            <a:pPr marL="457200" indent="-457200">
              <a:spcBef>
                <a:spcPts val="0"/>
              </a:spcBef>
              <a:spcAft>
                <a:spcPts val="1200"/>
              </a:spcAft>
              <a:buFont typeface="Arial"/>
              <a:buChar char="•"/>
            </a:pPr>
            <a:r>
              <a:rPr lang="en-US" sz="2600" b="1" u="sng">
                <a:solidFill>
                  <a:srgbClr val="08459A"/>
                </a:solidFill>
                <a:latin typeface="Calibri"/>
                <a:cs typeface="Calibri"/>
              </a:rPr>
              <a:t>Reasonable Accommodations</a:t>
            </a:r>
            <a:r>
              <a:rPr lang="en-US" sz="2600" b="1">
                <a:solidFill>
                  <a:srgbClr val="08459A"/>
                </a:solidFill>
                <a:latin typeface="Calibri"/>
                <a:cs typeface="Calibri"/>
              </a:rPr>
              <a:t>: Changes to the rules or how things are done that allow a person with a disability an equal opportunity to succeed</a:t>
            </a:r>
          </a:p>
          <a:p>
            <a:pPr marL="865394" lvl="1" indent="-457200">
              <a:spcBef>
                <a:spcPts val="0"/>
              </a:spcBef>
              <a:spcAft>
                <a:spcPts val="1200"/>
              </a:spcAft>
              <a:buFont typeface="Arial"/>
              <a:buChar char="•"/>
            </a:pPr>
            <a:r>
              <a:rPr lang="en-US" sz="2600" b="1">
                <a:solidFill>
                  <a:srgbClr val="08459A"/>
                </a:solidFill>
                <a:latin typeface="Calibri"/>
                <a:cs typeface="Calibri"/>
              </a:rPr>
              <a:t>May involve removing or altering otherwise-required conditions</a:t>
            </a:r>
          </a:p>
          <a:p>
            <a:pPr marL="865394" lvl="1" indent="-457200">
              <a:spcBef>
                <a:spcPts val="0"/>
              </a:spcBef>
              <a:spcAft>
                <a:spcPts val="1200"/>
              </a:spcAft>
              <a:buFont typeface="Arial"/>
              <a:buChar char="•"/>
            </a:pPr>
            <a:r>
              <a:rPr lang="en-US" sz="2600" b="1">
                <a:solidFill>
                  <a:srgbClr val="08459A"/>
                </a:solidFill>
                <a:latin typeface="Calibri"/>
                <a:cs typeface="Calibri"/>
              </a:rPr>
              <a:t>Inherently individualized</a:t>
            </a:r>
          </a:p>
          <a:p>
            <a:pPr marL="865394" lvl="1" indent="-457200">
              <a:spcBef>
                <a:spcPts val="0"/>
              </a:spcBef>
              <a:spcAft>
                <a:spcPts val="1200"/>
              </a:spcAft>
              <a:buFont typeface="Arial"/>
              <a:buChar char="•"/>
            </a:pPr>
            <a:r>
              <a:rPr lang="en-US" sz="2600" b="1">
                <a:solidFill>
                  <a:srgbClr val="08459A"/>
                </a:solidFill>
                <a:latin typeface="Calibri"/>
                <a:ea typeface="ＭＳ Ｐゴシック"/>
              </a:rPr>
              <a:t>Interactive process</a:t>
            </a:r>
          </a:p>
          <a:p>
            <a:pPr marL="865394" lvl="1" indent="-457200">
              <a:spcBef>
                <a:spcPts val="0"/>
              </a:spcBef>
              <a:spcAft>
                <a:spcPts val="1200"/>
              </a:spcAft>
              <a:buFont typeface="Arial"/>
              <a:buChar char="•"/>
            </a:pPr>
            <a:endParaRPr lang="en-US" sz="2400" b="1">
              <a:solidFill>
                <a:srgbClr val="08459A"/>
              </a:solidFill>
              <a:latin typeface="Calibri"/>
              <a:cs typeface="Calibri"/>
            </a:endParaRPr>
          </a:p>
        </p:txBody>
      </p:sp>
      <p:sp>
        <p:nvSpPr>
          <p:cNvPr id="5" name="Rectangle 4">
            <a:extLst>
              <a:ext uri="{FF2B5EF4-FFF2-40B4-BE49-F238E27FC236}">
                <a16:creationId xmlns:a16="http://schemas.microsoft.com/office/drawing/2014/main" id="{9E5E799A-7328-AABE-46B3-E05267DF582F}"/>
              </a:ext>
            </a:extLst>
          </p:cNvPr>
          <p:cNvSpPr/>
          <p:nvPr/>
        </p:nvSpPr>
        <p:spPr>
          <a:xfrm>
            <a:off x="2594664" y="4694788"/>
            <a:ext cx="4114075" cy="369332"/>
          </a:xfrm>
          <a:prstGeom prst="rect">
            <a:avLst/>
          </a:prstGeom>
        </p:spPr>
        <p:txBody>
          <a:bodyPr wrap="none">
            <a:spAutoFit/>
          </a:bodyPr>
          <a:lstStyle/>
          <a:p>
            <a:r>
              <a:rPr lang="en-US" i="1">
                <a:solidFill>
                  <a:schemeClr val="bg1"/>
                </a:solidFill>
                <a:latin typeface="+mj-lt"/>
              </a:rPr>
              <a:t>Disability Discrimination Legal Framework</a:t>
            </a:r>
          </a:p>
        </p:txBody>
      </p:sp>
    </p:spTree>
    <p:extLst>
      <p:ext uri="{BB962C8B-B14F-4D97-AF65-F5344CB8AC3E}">
        <p14:creationId xmlns:p14="http://schemas.microsoft.com/office/powerpoint/2010/main" val="13055613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86354-1012-C67C-12CB-D324E68AC7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05F88E-9179-5F91-3F39-A3534517392B}"/>
              </a:ext>
            </a:extLst>
          </p:cNvPr>
          <p:cNvSpPr>
            <a:spLocks noGrp="1"/>
          </p:cNvSpPr>
          <p:nvPr>
            <p:ph type="ctrTitle"/>
          </p:nvPr>
        </p:nvSpPr>
        <p:spPr>
          <a:xfrm>
            <a:off x="76200" y="171450"/>
            <a:ext cx="8793480" cy="971550"/>
          </a:xfrm>
        </p:spPr>
        <p:txBody>
          <a:bodyPr/>
          <a:lstStyle/>
          <a:p>
            <a:pPr algn="ctr"/>
            <a:r>
              <a:rPr lang="en-US">
                <a:latin typeface="Calibri"/>
                <a:ea typeface="ＭＳ Ｐゴシック"/>
              </a:rPr>
              <a:t>Reasonable Accommodations Cont’d</a:t>
            </a:r>
            <a:endParaRPr lang="en-US" i="1"/>
          </a:p>
        </p:txBody>
      </p:sp>
      <p:sp>
        <p:nvSpPr>
          <p:cNvPr id="8" name="TextBox 7">
            <a:extLst>
              <a:ext uri="{FF2B5EF4-FFF2-40B4-BE49-F238E27FC236}">
                <a16:creationId xmlns:a16="http://schemas.microsoft.com/office/drawing/2014/main" id="{B89A399A-898C-0D76-DDC1-DADF6A11C269}"/>
              </a:ext>
            </a:extLst>
          </p:cNvPr>
          <p:cNvSpPr txBox="1"/>
          <p:nvPr/>
        </p:nvSpPr>
        <p:spPr>
          <a:xfrm>
            <a:off x="77373" y="1143000"/>
            <a:ext cx="8990427" cy="4216539"/>
          </a:xfrm>
          <a:prstGeom prst="rect">
            <a:avLst/>
          </a:prstGeom>
          <a:noFill/>
        </p:spPr>
        <p:txBody>
          <a:bodyPr wrap="square" lIns="91440" tIns="45720" rIns="91440" bIns="45720" anchor="t">
            <a:spAutoFit/>
          </a:bodyPr>
          <a:lstStyle/>
          <a:p>
            <a:pPr marL="457200" indent="-457200">
              <a:spcBef>
                <a:spcPts val="0"/>
              </a:spcBef>
              <a:spcAft>
                <a:spcPts val="1200"/>
              </a:spcAft>
              <a:buFont typeface="Wingdings" panose="05000000000000000000" pitchFamily="2" charset="2"/>
              <a:buChar char="§"/>
            </a:pPr>
            <a:r>
              <a:rPr lang="en-US" sz="2600" b="1">
                <a:solidFill>
                  <a:srgbClr val="08459A"/>
                </a:solidFill>
                <a:latin typeface="Calibri"/>
                <a:ea typeface="ＭＳ Ｐゴシック"/>
              </a:rPr>
              <a:t>Agencies must </a:t>
            </a:r>
            <a:r>
              <a:rPr lang="en-US" sz="2600" b="1" i="1">
                <a:solidFill>
                  <a:srgbClr val="08459A"/>
                </a:solidFill>
                <a:latin typeface="Calibri"/>
                <a:ea typeface="ＭＳ Ｐゴシック"/>
              </a:rPr>
              <a:t>proactively</a:t>
            </a:r>
            <a:r>
              <a:rPr lang="en-US" sz="2600" b="1">
                <a:solidFill>
                  <a:srgbClr val="08459A"/>
                </a:solidFill>
                <a:latin typeface="Calibri"/>
                <a:ea typeface="ＭＳ Ｐゴシック"/>
              </a:rPr>
              <a:t> assess accommodation needs</a:t>
            </a:r>
          </a:p>
          <a:p>
            <a:pPr marL="457200" indent="-457200">
              <a:spcBef>
                <a:spcPts val="0"/>
              </a:spcBef>
              <a:spcAft>
                <a:spcPts val="1200"/>
              </a:spcAft>
              <a:buFont typeface="Wingdings" panose="05000000000000000000" pitchFamily="2" charset="2"/>
              <a:buChar char="§"/>
            </a:pPr>
            <a:r>
              <a:rPr lang="en-US" sz="2600" b="1" i="1">
                <a:solidFill>
                  <a:srgbClr val="08459A"/>
                </a:solidFill>
                <a:latin typeface="Calibri"/>
                <a:ea typeface="ＭＳ Ｐゴシック"/>
              </a:rPr>
              <a:t>But </a:t>
            </a:r>
            <a:r>
              <a:rPr lang="en-US" sz="2600" b="1">
                <a:solidFill>
                  <a:srgbClr val="08459A"/>
                </a:solidFill>
                <a:latin typeface="Calibri"/>
                <a:ea typeface="ＭＳ Ｐゴシック"/>
              </a:rPr>
              <a:t>best practice to request needed accommodations</a:t>
            </a:r>
          </a:p>
          <a:p>
            <a:pPr marL="865394" lvl="1" indent="-457200">
              <a:spcBef>
                <a:spcPts val="0"/>
              </a:spcBef>
              <a:spcAft>
                <a:spcPts val="1200"/>
              </a:spcAft>
              <a:buFont typeface="Wingdings" panose="05000000000000000000" pitchFamily="2" charset="2"/>
              <a:buChar char="§"/>
            </a:pPr>
            <a:r>
              <a:rPr lang="en-US" sz="2600" b="1">
                <a:solidFill>
                  <a:srgbClr val="08459A"/>
                </a:solidFill>
                <a:latin typeface="Calibri"/>
                <a:ea typeface="ＭＳ Ｐゴシック"/>
              </a:rPr>
              <a:t>No “magic words”</a:t>
            </a:r>
          </a:p>
          <a:p>
            <a:pPr marL="865394" lvl="1" indent="-457200">
              <a:spcBef>
                <a:spcPts val="0"/>
              </a:spcBef>
              <a:spcAft>
                <a:spcPts val="1200"/>
              </a:spcAft>
              <a:buFont typeface="Wingdings" panose="05000000000000000000" pitchFamily="2" charset="2"/>
              <a:buChar char="§"/>
            </a:pPr>
            <a:r>
              <a:rPr lang="en-US" sz="2600" b="1" i="1">
                <a:solidFill>
                  <a:srgbClr val="08459A"/>
                </a:solidFill>
                <a:latin typeface="Calibri"/>
                <a:ea typeface="ＭＳ Ｐゴシック"/>
              </a:rPr>
              <a:t>Ask</a:t>
            </a:r>
            <a:r>
              <a:rPr lang="en-US" sz="2600" b="1">
                <a:solidFill>
                  <a:srgbClr val="08459A"/>
                </a:solidFill>
                <a:latin typeface="Calibri"/>
                <a:ea typeface="ＭＳ Ｐゴシック"/>
              </a:rPr>
              <a:t> about system to request accommodations &amp; ADA coordinator</a:t>
            </a:r>
          </a:p>
          <a:p>
            <a:pPr marL="457200" indent="-457200">
              <a:spcBef>
                <a:spcPts val="0"/>
              </a:spcBef>
              <a:spcAft>
                <a:spcPts val="1200"/>
              </a:spcAft>
              <a:buFont typeface="Wingdings" panose="05000000000000000000" pitchFamily="2" charset="2"/>
              <a:buChar char="§"/>
            </a:pPr>
            <a:r>
              <a:rPr lang="en-US" sz="2800" b="1">
                <a:solidFill>
                  <a:srgbClr val="08459A"/>
                </a:solidFill>
                <a:latin typeface="Calibri"/>
                <a:ea typeface="ＭＳ Ｐゴシック"/>
              </a:rPr>
              <a:t>Sometimes need documentation</a:t>
            </a:r>
          </a:p>
          <a:p>
            <a:pPr marL="457200" indent="-457200">
              <a:spcBef>
                <a:spcPts val="0"/>
              </a:spcBef>
              <a:spcAft>
                <a:spcPts val="1200"/>
              </a:spcAft>
              <a:buFont typeface="Wingdings" panose="05000000000000000000" pitchFamily="2" charset="2"/>
              <a:buChar char="§"/>
            </a:pPr>
            <a:endParaRPr lang="en-US" sz="2600" b="1" i="1">
              <a:solidFill>
                <a:srgbClr val="08459A"/>
              </a:solidFill>
              <a:latin typeface="Calibri"/>
              <a:ea typeface="ＭＳ Ｐゴシック"/>
            </a:endParaRPr>
          </a:p>
          <a:p>
            <a:pPr marL="865394" lvl="1" indent="-457200">
              <a:spcBef>
                <a:spcPts val="0"/>
              </a:spcBef>
              <a:spcAft>
                <a:spcPts val="1200"/>
              </a:spcAft>
              <a:buFont typeface="Arial"/>
              <a:buChar char="•"/>
            </a:pPr>
            <a:endParaRPr lang="en-US" sz="2400" b="1">
              <a:solidFill>
                <a:srgbClr val="08459A"/>
              </a:solidFill>
              <a:latin typeface="Calibri"/>
              <a:cs typeface="Calibri"/>
            </a:endParaRPr>
          </a:p>
        </p:txBody>
      </p:sp>
      <p:sp>
        <p:nvSpPr>
          <p:cNvPr id="5" name="Rectangle 4">
            <a:extLst>
              <a:ext uri="{FF2B5EF4-FFF2-40B4-BE49-F238E27FC236}">
                <a16:creationId xmlns:a16="http://schemas.microsoft.com/office/drawing/2014/main" id="{8A1A1E3A-0344-58DF-ECD4-A23719A7A152}"/>
              </a:ext>
            </a:extLst>
          </p:cNvPr>
          <p:cNvSpPr/>
          <p:nvPr/>
        </p:nvSpPr>
        <p:spPr>
          <a:xfrm>
            <a:off x="2594664" y="4694788"/>
            <a:ext cx="4114075" cy="369332"/>
          </a:xfrm>
          <a:prstGeom prst="rect">
            <a:avLst/>
          </a:prstGeom>
        </p:spPr>
        <p:txBody>
          <a:bodyPr wrap="none">
            <a:spAutoFit/>
          </a:bodyPr>
          <a:lstStyle/>
          <a:p>
            <a:r>
              <a:rPr lang="en-US" i="1">
                <a:solidFill>
                  <a:schemeClr val="bg1"/>
                </a:solidFill>
                <a:latin typeface="+mj-lt"/>
              </a:rPr>
              <a:t>Disability Discrimination Legal Framework</a:t>
            </a:r>
          </a:p>
        </p:txBody>
      </p:sp>
    </p:spTree>
    <p:extLst>
      <p:ext uri="{BB962C8B-B14F-4D97-AF65-F5344CB8AC3E}">
        <p14:creationId xmlns:p14="http://schemas.microsoft.com/office/powerpoint/2010/main" val="30029018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0CB33-B7DD-B29F-E3C5-9A9E620CF2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BD0537-AB59-8F39-2BAF-E714456926F7}"/>
              </a:ext>
            </a:extLst>
          </p:cNvPr>
          <p:cNvSpPr>
            <a:spLocks noGrp="1"/>
          </p:cNvSpPr>
          <p:nvPr>
            <p:ph type="ctrTitle"/>
          </p:nvPr>
        </p:nvSpPr>
        <p:spPr>
          <a:xfrm>
            <a:off x="381000" y="94705"/>
            <a:ext cx="8763000" cy="971550"/>
          </a:xfrm>
        </p:spPr>
        <p:txBody>
          <a:bodyPr/>
          <a:lstStyle/>
          <a:p>
            <a:pPr algn="ctr"/>
            <a:r>
              <a:rPr lang="en-US">
                <a:latin typeface="Calibri"/>
                <a:ea typeface="ＭＳ Ｐゴシック"/>
              </a:rPr>
              <a:t>Reasonable Accommodations: Defenses</a:t>
            </a:r>
          </a:p>
        </p:txBody>
      </p:sp>
      <p:sp>
        <p:nvSpPr>
          <p:cNvPr id="11" name="TextBox 10">
            <a:extLst>
              <a:ext uri="{FF2B5EF4-FFF2-40B4-BE49-F238E27FC236}">
                <a16:creationId xmlns:a16="http://schemas.microsoft.com/office/drawing/2014/main" id="{41CF7098-5AF1-88F1-821E-CB6D9D90F3B5}"/>
              </a:ext>
            </a:extLst>
          </p:cNvPr>
          <p:cNvSpPr txBox="1"/>
          <p:nvPr/>
        </p:nvSpPr>
        <p:spPr>
          <a:xfrm>
            <a:off x="141299" y="1371421"/>
            <a:ext cx="2696512" cy="2246769"/>
          </a:xfrm>
          <a:prstGeom prst="rect">
            <a:avLst/>
          </a:prstGeom>
        </p:spPr>
        <p:style>
          <a:lnRef idx="2">
            <a:schemeClr val="accent6"/>
          </a:lnRef>
          <a:fillRef idx="1">
            <a:schemeClr val="lt1"/>
          </a:fillRef>
          <a:effectRef idx="0">
            <a:schemeClr val="accent6"/>
          </a:effectRef>
          <a:fontRef idx="minor">
            <a:schemeClr val="dk1"/>
          </a:fontRef>
        </p:style>
        <p:txBody>
          <a:bodyPr wrap="square" lIns="91440" tIns="45720" rIns="91440" bIns="45720" rtlCol="0" anchor="t">
            <a:spAutoFit/>
          </a:bodyPr>
          <a:lstStyle/>
          <a:p>
            <a:r>
              <a:rPr lang="en-US" sz="2800" b="1">
                <a:latin typeface="Calibri"/>
                <a:ea typeface="Calibri"/>
                <a:cs typeface="Arial"/>
              </a:rPr>
              <a:t>Defenses: </a:t>
            </a:r>
          </a:p>
          <a:p>
            <a:pPr marL="285750" indent="-285750">
              <a:buFont typeface="Wingdings" panose="05000000000000000000" pitchFamily="2" charset="2"/>
              <a:buChar char="§"/>
            </a:pPr>
            <a:r>
              <a:rPr lang="en-US" sz="2800" b="1">
                <a:solidFill>
                  <a:srgbClr val="08459A"/>
                </a:solidFill>
                <a:latin typeface="Calibri"/>
                <a:ea typeface="Calibri"/>
                <a:cs typeface="Arial"/>
              </a:rPr>
              <a:t>Fundamental Alteration</a:t>
            </a:r>
          </a:p>
          <a:p>
            <a:pPr marL="285750" indent="-285750">
              <a:buFont typeface="Wingdings" panose="05000000000000000000" pitchFamily="2" charset="2"/>
              <a:buChar char="§"/>
            </a:pPr>
            <a:r>
              <a:rPr lang="en-US" sz="2800" b="1">
                <a:solidFill>
                  <a:srgbClr val="08459A"/>
                </a:solidFill>
                <a:latin typeface="Calibri"/>
                <a:ea typeface="Calibri"/>
                <a:cs typeface="Arial"/>
              </a:rPr>
              <a:t>“Direct Threat”</a:t>
            </a:r>
          </a:p>
        </p:txBody>
      </p:sp>
      <p:pic>
        <p:nvPicPr>
          <p:cNvPr id="10" name="Picture 9" descr="An illustration of a defendant with arms behind his back is looking up at a judge in a courtroom.">
            <a:extLst>
              <a:ext uri="{FF2B5EF4-FFF2-40B4-BE49-F238E27FC236}">
                <a16:creationId xmlns:a16="http://schemas.microsoft.com/office/drawing/2014/main" id="{9880369B-55FB-2532-D994-4CCAB3007C42}"/>
              </a:ext>
            </a:extLst>
          </p:cNvPr>
          <p:cNvPicPr>
            <a:picLocks noChangeAspect="1"/>
          </p:cNvPicPr>
          <p:nvPr/>
        </p:nvPicPr>
        <p:blipFill>
          <a:blip r:embed="rId3"/>
          <a:stretch>
            <a:fillRect/>
          </a:stretch>
        </p:blipFill>
        <p:spPr>
          <a:xfrm>
            <a:off x="2880911" y="1440466"/>
            <a:ext cx="3358541" cy="2025065"/>
          </a:xfrm>
          <a:prstGeom prst="rect">
            <a:avLst/>
          </a:prstGeom>
        </p:spPr>
      </p:pic>
      <p:sp>
        <p:nvSpPr>
          <p:cNvPr id="4" name="Text Placeholder 3">
            <a:extLst>
              <a:ext uri="{FF2B5EF4-FFF2-40B4-BE49-F238E27FC236}">
                <a16:creationId xmlns:a16="http://schemas.microsoft.com/office/drawing/2014/main" id="{203252AA-0B8D-1139-723B-6E736928818B}"/>
              </a:ext>
            </a:extLst>
          </p:cNvPr>
          <p:cNvSpPr>
            <a:spLocks noGrp="1"/>
          </p:cNvSpPr>
          <p:nvPr>
            <p:ph type="body" sz="quarter" idx="10"/>
          </p:nvPr>
        </p:nvSpPr>
        <p:spPr>
          <a:xfrm>
            <a:off x="6306191" y="1280068"/>
            <a:ext cx="2764631" cy="2800895"/>
          </a:xfrm>
        </p:spPr>
        <p:style>
          <a:lnRef idx="2">
            <a:schemeClr val="accent6"/>
          </a:lnRef>
          <a:fillRef idx="1">
            <a:schemeClr val="lt1"/>
          </a:fillRef>
          <a:effectRef idx="0">
            <a:schemeClr val="accent6"/>
          </a:effectRef>
          <a:fontRef idx="minor">
            <a:schemeClr val="dk1"/>
          </a:fontRef>
        </p:style>
        <p:txBody>
          <a:bodyPr/>
          <a:lstStyle/>
          <a:p>
            <a:pPr marL="0" indent="0">
              <a:spcBef>
                <a:spcPct val="0"/>
              </a:spcBef>
              <a:spcAft>
                <a:spcPct val="0"/>
              </a:spcAft>
              <a:buNone/>
            </a:pPr>
            <a:r>
              <a:rPr lang="en-US" sz="2800" b="1">
                <a:solidFill>
                  <a:schemeClr val="tx1"/>
                </a:solidFill>
                <a:latin typeface="Calibri"/>
                <a:ea typeface="ＭＳ Ｐゴシック"/>
                <a:cs typeface="Arial"/>
              </a:rPr>
              <a:t>Response: </a:t>
            </a:r>
            <a:endParaRPr lang="en-US" sz="2800" b="1">
              <a:solidFill>
                <a:schemeClr val="tx1"/>
              </a:solidFill>
              <a:latin typeface="Calibri"/>
              <a:ea typeface="ＭＳ Ｐゴシック" charset="0"/>
              <a:cs typeface="Arial"/>
            </a:endParaRPr>
          </a:p>
          <a:p>
            <a:pPr marL="306070" indent="-306070">
              <a:spcBef>
                <a:spcPct val="0"/>
              </a:spcBef>
              <a:spcAft>
                <a:spcPct val="0"/>
              </a:spcAft>
              <a:buFont typeface="Wingdings" panose="05000000000000000000" pitchFamily="2" charset="2"/>
              <a:buChar char="§"/>
            </a:pPr>
            <a:r>
              <a:rPr lang="en-US" sz="2800" b="1">
                <a:latin typeface="Calibri"/>
                <a:ea typeface="ＭＳ Ｐゴシック"/>
                <a:cs typeface="Arial"/>
              </a:rPr>
              <a:t>Govt needs </a:t>
            </a:r>
            <a:r>
              <a:rPr lang="en-US" sz="2800" b="1">
                <a:latin typeface="Calibri"/>
                <a:ea typeface="Calibri"/>
                <a:cs typeface="Arial"/>
              </a:rPr>
              <a:t>specific, individualized evidence of burden/threat</a:t>
            </a:r>
          </a:p>
          <a:p>
            <a:pPr marL="306070" indent="-306070">
              <a:buFont typeface="Wingdings" panose="05000000000000000000" pitchFamily="2" charset="2"/>
              <a:buChar char="§"/>
            </a:pPr>
            <a:endParaRPr lang="en-US" sz="3000" b="1">
              <a:latin typeface="Calibri"/>
              <a:ea typeface="Calibri"/>
              <a:cs typeface="Arial"/>
            </a:endParaRPr>
          </a:p>
        </p:txBody>
      </p:sp>
      <p:sp>
        <p:nvSpPr>
          <p:cNvPr id="3" name="Rectangle 2">
            <a:extLst>
              <a:ext uri="{FF2B5EF4-FFF2-40B4-BE49-F238E27FC236}">
                <a16:creationId xmlns:a16="http://schemas.microsoft.com/office/drawing/2014/main" id="{B24B85AC-A73B-C307-4F01-528342A12434}"/>
              </a:ext>
            </a:extLst>
          </p:cNvPr>
          <p:cNvSpPr/>
          <p:nvPr/>
        </p:nvSpPr>
        <p:spPr>
          <a:xfrm>
            <a:off x="2594664" y="4694788"/>
            <a:ext cx="4114075" cy="369332"/>
          </a:xfrm>
          <a:prstGeom prst="rect">
            <a:avLst/>
          </a:prstGeom>
        </p:spPr>
        <p:txBody>
          <a:bodyPr wrap="none">
            <a:spAutoFit/>
          </a:bodyPr>
          <a:lstStyle/>
          <a:p>
            <a:r>
              <a:rPr lang="en-US" i="1">
                <a:solidFill>
                  <a:schemeClr val="bg1"/>
                </a:solidFill>
                <a:latin typeface="+mj-lt"/>
              </a:rPr>
              <a:t>Disability Discrimination Legal Framework</a:t>
            </a:r>
          </a:p>
        </p:txBody>
      </p:sp>
    </p:spTree>
    <p:extLst>
      <p:ext uri="{BB962C8B-B14F-4D97-AF65-F5344CB8AC3E}">
        <p14:creationId xmlns:p14="http://schemas.microsoft.com/office/powerpoint/2010/main" val="35881216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a:latin typeface="Calibri"/>
                <a:ea typeface="ＭＳ Ｐゴシック"/>
              </a:rPr>
              <a:t>Effective Communication – Auxiliary Aids &amp; Services for Hearing Disabilities</a:t>
            </a:r>
            <a:endParaRPr lang="en-US">
              <a:latin typeface="Calibri"/>
            </a:endParaRPr>
          </a:p>
        </p:txBody>
      </p:sp>
      <p:sp>
        <p:nvSpPr>
          <p:cNvPr id="7" name="TextBox 6">
            <a:extLst>
              <a:ext uri="{FF2B5EF4-FFF2-40B4-BE49-F238E27FC236}">
                <a16:creationId xmlns:a16="http://schemas.microsoft.com/office/drawing/2014/main" id="{5F57CF5C-2E5C-AC7F-9C27-DCA01B949A34}"/>
              </a:ext>
            </a:extLst>
          </p:cNvPr>
          <p:cNvSpPr txBox="1"/>
          <p:nvPr/>
        </p:nvSpPr>
        <p:spPr>
          <a:xfrm>
            <a:off x="198074" y="1319259"/>
            <a:ext cx="4296808" cy="3200876"/>
          </a:xfrm>
          <a:prstGeom prst="rect">
            <a:avLst/>
          </a:prstGeom>
          <a:noFill/>
        </p:spPr>
        <p:txBody>
          <a:bodyPr wrap="square" lIns="91440" tIns="45720" rIns="91440" bIns="45720" anchor="t">
            <a:spAutoFit/>
          </a:bodyPr>
          <a:lstStyle/>
          <a:p>
            <a:pPr marL="457200" indent="-457200">
              <a:spcBef>
                <a:spcPts val="0"/>
              </a:spcBef>
              <a:spcAft>
                <a:spcPts val="1200"/>
              </a:spcAft>
              <a:buFont typeface="Arial"/>
              <a:buChar char="•"/>
            </a:pPr>
            <a:r>
              <a:rPr lang="en-US" sz="2700" b="1">
                <a:solidFill>
                  <a:srgbClr val="08459A"/>
                </a:solidFill>
                <a:latin typeface="Calibri"/>
                <a:ea typeface="Calibri"/>
                <a:cs typeface="Calibri"/>
              </a:rPr>
              <a:t>Qualified sign language interpreters</a:t>
            </a:r>
          </a:p>
          <a:p>
            <a:pPr marL="457200" indent="-457200">
              <a:spcBef>
                <a:spcPts val="0"/>
              </a:spcBef>
              <a:spcAft>
                <a:spcPts val="1200"/>
              </a:spcAft>
              <a:buFont typeface="Arial"/>
              <a:buChar char="•"/>
            </a:pPr>
            <a:r>
              <a:rPr lang="en-US" sz="2700" b="1">
                <a:solidFill>
                  <a:srgbClr val="08459A"/>
                </a:solidFill>
                <a:latin typeface="Calibri"/>
                <a:ea typeface="Calibri"/>
                <a:cs typeface="Calibri"/>
              </a:rPr>
              <a:t>Real-time captioning</a:t>
            </a:r>
          </a:p>
          <a:p>
            <a:pPr marL="457200" indent="-457200">
              <a:spcBef>
                <a:spcPts val="0"/>
              </a:spcBef>
              <a:spcAft>
                <a:spcPts val="1200"/>
              </a:spcAft>
              <a:buFont typeface="Arial"/>
              <a:buChar char="•"/>
            </a:pPr>
            <a:r>
              <a:rPr lang="en-US" sz="2700" b="1">
                <a:solidFill>
                  <a:srgbClr val="08459A"/>
                </a:solidFill>
                <a:latin typeface="Calibri"/>
                <a:ea typeface="Calibri"/>
                <a:cs typeface="Calibri"/>
              </a:rPr>
              <a:t>Assistive listening devices</a:t>
            </a:r>
          </a:p>
          <a:p>
            <a:pPr marL="457200" indent="-457200">
              <a:spcBef>
                <a:spcPts val="0"/>
              </a:spcBef>
              <a:spcAft>
                <a:spcPts val="1200"/>
              </a:spcAft>
              <a:buFont typeface="Arial"/>
              <a:buChar char="•"/>
            </a:pPr>
            <a:r>
              <a:rPr lang="en-US" sz="2700" b="1">
                <a:solidFill>
                  <a:srgbClr val="08459A"/>
                </a:solidFill>
                <a:latin typeface="Calibri"/>
                <a:ea typeface="Calibri"/>
                <a:cs typeface="Calibri"/>
              </a:rPr>
              <a:t>Captioned phones</a:t>
            </a:r>
          </a:p>
          <a:p>
            <a:pPr marL="457200" indent="-457200">
              <a:spcBef>
                <a:spcPts val="0"/>
              </a:spcBef>
              <a:spcAft>
                <a:spcPts val="1200"/>
              </a:spcAft>
              <a:buFont typeface="Arial"/>
              <a:buChar char="•"/>
            </a:pPr>
            <a:r>
              <a:rPr lang="en-US" sz="2700" b="1">
                <a:solidFill>
                  <a:srgbClr val="08459A"/>
                </a:solidFill>
                <a:latin typeface="Calibri"/>
                <a:ea typeface="Calibri"/>
                <a:cs typeface="Calibri"/>
              </a:rPr>
              <a:t>Video Relay Services</a:t>
            </a:r>
          </a:p>
        </p:txBody>
      </p:sp>
      <p:pic>
        <p:nvPicPr>
          <p:cNvPr id="8" name="Picture 7" descr="A young black boy wearing a red t-shirt sitting on a beige couch while signing &quot;HELP&quot; to an black male adult, wearing a brown-black plaid shirt while signing &quot;F&quot;.">
            <a:extLst>
              <a:ext uri="{FF2B5EF4-FFF2-40B4-BE49-F238E27FC236}">
                <a16:creationId xmlns:a16="http://schemas.microsoft.com/office/drawing/2014/main" id="{8C738570-37C1-9EDC-461A-B5562780C8F3}"/>
              </a:ext>
            </a:extLst>
          </p:cNvPr>
          <p:cNvPicPr>
            <a:picLocks noChangeAspect="1"/>
          </p:cNvPicPr>
          <p:nvPr/>
        </p:nvPicPr>
        <p:blipFill>
          <a:blip r:embed="rId2"/>
          <a:stretch>
            <a:fillRect/>
          </a:stretch>
        </p:blipFill>
        <p:spPr>
          <a:xfrm>
            <a:off x="4572000" y="1639605"/>
            <a:ext cx="3955056" cy="2280794"/>
          </a:xfrm>
          <a:prstGeom prst="rect">
            <a:avLst/>
          </a:prstGeom>
        </p:spPr>
      </p:pic>
      <p:sp>
        <p:nvSpPr>
          <p:cNvPr id="9" name="Rectangle 8">
            <a:extLst>
              <a:ext uri="{FF2B5EF4-FFF2-40B4-BE49-F238E27FC236}">
                <a16:creationId xmlns:a16="http://schemas.microsoft.com/office/drawing/2014/main" id="{E73DAF17-EC9A-3F03-1B56-924179843E09}"/>
              </a:ext>
            </a:extLst>
          </p:cNvPr>
          <p:cNvSpPr/>
          <p:nvPr/>
        </p:nvSpPr>
        <p:spPr>
          <a:xfrm>
            <a:off x="2594664" y="4694788"/>
            <a:ext cx="4114075" cy="369332"/>
          </a:xfrm>
          <a:prstGeom prst="rect">
            <a:avLst/>
          </a:prstGeom>
        </p:spPr>
        <p:txBody>
          <a:bodyPr wrap="none">
            <a:spAutoFit/>
          </a:bodyPr>
          <a:lstStyle/>
          <a:p>
            <a:r>
              <a:rPr lang="en-US" i="1">
                <a:solidFill>
                  <a:schemeClr val="bg1"/>
                </a:solidFill>
                <a:latin typeface="+mj-lt"/>
              </a:rPr>
              <a:t>Disability Discrimination Legal Framework</a:t>
            </a:r>
          </a:p>
        </p:txBody>
      </p:sp>
    </p:spTree>
    <p:extLst>
      <p:ext uri="{BB962C8B-B14F-4D97-AF65-F5344CB8AC3E}">
        <p14:creationId xmlns:p14="http://schemas.microsoft.com/office/powerpoint/2010/main" val="29319258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E7DFA4-FE94-0AE4-F6E0-8B60FBC2FA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5B3C06-F698-938F-D775-A9601097D2D5}"/>
              </a:ext>
            </a:extLst>
          </p:cNvPr>
          <p:cNvSpPr>
            <a:spLocks noGrp="1"/>
          </p:cNvSpPr>
          <p:nvPr>
            <p:ph type="ctrTitle"/>
          </p:nvPr>
        </p:nvSpPr>
        <p:spPr/>
        <p:txBody>
          <a:bodyPr/>
          <a:lstStyle/>
          <a:p>
            <a:pPr algn="ctr"/>
            <a:r>
              <a:rPr lang="en-US">
                <a:latin typeface="Calibri"/>
                <a:ea typeface="ＭＳ Ｐゴシック"/>
              </a:rPr>
              <a:t>Effective Communication – Auxiliary Aids &amp; Services for Vision Disabilities</a:t>
            </a:r>
            <a:endParaRPr lang="en-US">
              <a:latin typeface="Calibri"/>
            </a:endParaRPr>
          </a:p>
        </p:txBody>
      </p:sp>
      <p:sp>
        <p:nvSpPr>
          <p:cNvPr id="7" name="TextBox 6">
            <a:extLst>
              <a:ext uri="{FF2B5EF4-FFF2-40B4-BE49-F238E27FC236}">
                <a16:creationId xmlns:a16="http://schemas.microsoft.com/office/drawing/2014/main" id="{A6DC39AF-357C-1B49-5E5F-9C913C558A25}"/>
              </a:ext>
            </a:extLst>
          </p:cNvPr>
          <p:cNvSpPr txBox="1"/>
          <p:nvPr/>
        </p:nvSpPr>
        <p:spPr>
          <a:xfrm>
            <a:off x="250519" y="1401445"/>
            <a:ext cx="4296808" cy="2785378"/>
          </a:xfrm>
          <a:prstGeom prst="rect">
            <a:avLst/>
          </a:prstGeom>
          <a:noFill/>
        </p:spPr>
        <p:txBody>
          <a:bodyPr wrap="square" lIns="91440" tIns="45720" rIns="91440" bIns="45720" anchor="t">
            <a:spAutoFit/>
          </a:bodyPr>
          <a:lstStyle/>
          <a:p>
            <a:pPr marL="457200" indent="-457200">
              <a:spcBef>
                <a:spcPts val="0"/>
              </a:spcBef>
              <a:spcAft>
                <a:spcPts val="1200"/>
              </a:spcAft>
              <a:buFont typeface="Arial"/>
              <a:buChar char="•"/>
            </a:pPr>
            <a:r>
              <a:rPr lang="en-US" sz="2700" b="1">
                <a:solidFill>
                  <a:srgbClr val="08459A"/>
                </a:solidFill>
                <a:latin typeface="Calibri"/>
                <a:ea typeface="Calibri"/>
                <a:cs typeface="Calibri"/>
              </a:rPr>
              <a:t>Braille materials</a:t>
            </a:r>
          </a:p>
          <a:p>
            <a:pPr marL="457200" indent="-457200">
              <a:spcBef>
                <a:spcPts val="0"/>
              </a:spcBef>
              <a:spcAft>
                <a:spcPts val="1200"/>
              </a:spcAft>
              <a:buFont typeface="Arial"/>
              <a:buChar char="•"/>
            </a:pPr>
            <a:r>
              <a:rPr lang="en-US" sz="2700" b="1">
                <a:solidFill>
                  <a:srgbClr val="08459A"/>
                </a:solidFill>
                <a:latin typeface="Calibri"/>
                <a:ea typeface="Calibri"/>
                <a:cs typeface="Calibri"/>
              </a:rPr>
              <a:t>Large Print materials</a:t>
            </a:r>
          </a:p>
          <a:p>
            <a:pPr marL="457200" indent="-457200">
              <a:spcBef>
                <a:spcPts val="0"/>
              </a:spcBef>
              <a:spcAft>
                <a:spcPts val="1200"/>
              </a:spcAft>
              <a:buFont typeface="Arial"/>
              <a:buChar char="•"/>
            </a:pPr>
            <a:r>
              <a:rPr lang="en-US" sz="2700" b="1">
                <a:solidFill>
                  <a:srgbClr val="08459A"/>
                </a:solidFill>
                <a:latin typeface="Calibri"/>
                <a:ea typeface="Calibri"/>
                <a:cs typeface="Calibri"/>
              </a:rPr>
              <a:t>Audio recordings</a:t>
            </a:r>
          </a:p>
          <a:p>
            <a:pPr marL="457200" indent="-457200">
              <a:spcBef>
                <a:spcPts val="0"/>
              </a:spcBef>
              <a:spcAft>
                <a:spcPts val="1200"/>
              </a:spcAft>
              <a:buFont typeface="Arial"/>
              <a:buChar char="•"/>
            </a:pPr>
            <a:r>
              <a:rPr lang="en-US" sz="2700" b="1">
                <a:solidFill>
                  <a:srgbClr val="08459A"/>
                </a:solidFill>
                <a:latin typeface="Calibri"/>
                <a:ea typeface="Calibri"/>
                <a:cs typeface="Calibri"/>
              </a:rPr>
              <a:t>Screen readers</a:t>
            </a:r>
          </a:p>
          <a:p>
            <a:pPr marL="457200" indent="-457200">
              <a:spcBef>
                <a:spcPts val="0"/>
              </a:spcBef>
              <a:spcAft>
                <a:spcPts val="1200"/>
              </a:spcAft>
              <a:buFont typeface="Arial"/>
              <a:buChar char="•"/>
            </a:pPr>
            <a:r>
              <a:rPr lang="en-US" sz="2700" b="1">
                <a:solidFill>
                  <a:srgbClr val="08459A"/>
                </a:solidFill>
                <a:latin typeface="Calibri"/>
                <a:ea typeface="Calibri"/>
                <a:cs typeface="Calibri"/>
              </a:rPr>
              <a:t>Magnification software</a:t>
            </a:r>
          </a:p>
        </p:txBody>
      </p:sp>
      <p:pic>
        <p:nvPicPr>
          <p:cNvPr id="2050" name="Picture 2" descr="The image shows a close-up of a purple refreshable Braille display. The device is rectangular and made of matte purple plastic.  Above a row of small, raised dots forming Braille characters, which is the refreshable Braille display area, there is a standard QWERTY laptop keyboard.  This keyboard is black, contrasting with the purple of the device casing. Below the refreshable Braille display area is a smooth, flat, purple surface. The device appears to have a simple, streamlined design.  The focus of the image is the top surface of the device, showcasing both the standard keyboard and the row of raised Braille dots.">
            <a:extLst>
              <a:ext uri="{FF2B5EF4-FFF2-40B4-BE49-F238E27FC236}">
                <a16:creationId xmlns:a16="http://schemas.microsoft.com/office/drawing/2014/main" id="{8FF8CFD2-403D-74B1-03E2-82148813B5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370542"/>
            <a:ext cx="3952337" cy="264414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6BE01F8-C850-B489-9B65-943F69F809F5}"/>
              </a:ext>
            </a:extLst>
          </p:cNvPr>
          <p:cNvSpPr/>
          <p:nvPr/>
        </p:nvSpPr>
        <p:spPr>
          <a:xfrm>
            <a:off x="2594664" y="4694788"/>
            <a:ext cx="4114075" cy="369332"/>
          </a:xfrm>
          <a:prstGeom prst="rect">
            <a:avLst/>
          </a:prstGeom>
        </p:spPr>
        <p:txBody>
          <a:bodyPr wrap="none">
            <a:spAutoFit/>
          </a:bodyPr>
          <a:lstStyle/>
          <a:p>
            <a:r>
              <a:rPr lang="en-US" i="1">
                <a:solidFill>
                  <a:schemeClr val="bg1"/>
                </a:solidFill>
                <a:latin typeface="+mj-lt"/>
              </a:rPr>
              <a:t>Disability Discrimination Legal Framework</a:t>
            </a:r>
          </a:p>
        </p:txBody>
      </p:sp>
    </p:spTree>
    <p:extLst>
      <p:ext uri="{BB962C8B-B14F-4D97-AF65-F5344CB8AC3E}">
        <p14:creationId xmlns:p14="http://schemas.microsoft.com/office/powerpoint/2010/main" val="5045446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82189-427B-88CC-0908-FF62E3907B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07178D-674C-F475-6818-03BE412962A2}"/>
              </a:ext>
            </a:extLst>
          </p:cNvPr>
          <p:cNvSpPr>
            <a:spLocks noGrp="1"/>
          </p:cNvSpPr>
          <p:nvPr>
            <p:ph type="ctrTitle"/>
          </p:nvPr>
        </p:nvSpPr>
        <p:spPr/>
        <p:txBody>
          <a:bodyPr/>
          <a:lstStyle/>
          <a:p>
            <a:pPr algn="ctr"/>
            <a:r>
              <a:rPr lang="en-US">
                <a:latin typeface="Calibri"/>
                <a:ea typeface="ＭＳ Ｐゴシック"/>
              </a:rPr>
              <a:t>Effective Communication – Preferred Method of Communication (PMC)</a:t>
            </a:r>
            <a:endParaRPr lang="en-US">
              <a:latin typeface="Calibri"/>
            </a:endParaRPr>
          </a:p>
        </p:txBody>
      </p:sp>
      <p:sp>
        <p:nvSpPr>
          <p:cNvPr id="7" name="TextBox 6">
            <a:extLst>
              <a:ext uri="{FF2B5EF4-FFF2-40B4-BE49-F238E27FC236}">
                <a16:creationId xmlns:a16="http://schemas.microsoft.com/office/drawing/2014/main" id="{8EAD319B-4242-5334-3126-90E494A3D05C}"/>
              </a:ext>
            </a:extLst>
          </p:cNvPr>
          <p:cNvSpPr txBox="1"/>
          <p:nvPr/>
        </p:nvSpPr>
        <p:spPr>
          <a:xfrm>
            <a:off x="274319" y="1076325"/>
            <a:ext cx="8229599" cy="3462486"/>
          </a:xfrm>
          <a:prstGeom prst="rect">
            <a:avLst/>
          </a:prstGeom>
          <a:noFill/>
        </p:spPr>
        <p:txBody>
          <a:bodyPr wrap="square" lIns="91440" tIns="45720" rIns="91440" bIns="45720" anchor="t">
            <a:spAutoFit/>
          </a:bodyPr>
          <a:lstStyle/>
          <a:p>
            <a:pPr marL="457200" indent="-457200">
              <a:spcBef>
                <a:spcPts val="0"/>
              </a:spcBef>
              <a:spcAft>
                <a:spcPts val="1200"/>
              </a:spcAft>
              <a:buFont typeface="Arial"/>
              <a:buChar char="•"/>
            </a:pPr>
            <a:r>
              <a:rPr lang="en-US" sz="2700" b="1">
                <a:solidFill>
                  <a:srgbClr val="08459A"/>
                </a:solidFill>
                <a:latin typeface="Calibri"/>
                <a:ea typeface="Calibri"/>
                <a:cs typeface="Calibri"/>
              </a:rPr>
              <a:t>Way that the disabled person prefers to receive information and communicate with others, considering their individual needs and circumstances</a:t>
            </a:r>
          </a:p>
          <a:p>
            <a:pPr marL="457200" indent="-457200">
              <a:spcBef>
                <a:spcPts val="0"/>
              </a:spcBef>
              <a:spcAft>
                <a:spcPts val="1200"/>
              </a:spcAft>
              <a:buFont typeface="Arial"/>
              <a:buChar char="•"/>
            </a:pPr>
            <a:r>
              <a:rPr lang="en-US" sz="2700" b="1">
                <a:solidFill>
                  <a:srgbClr val="08459A"/>
                </a:solidFill>
                <a:latin typeface="Calibri"/>
                <a:ea typeface="Calibri"/>
                <a:cs typeface="Calibri"/>
              </a:rPr>
              <a:t>Primary Consideration</a:t>
            </a:r>
          </a:p>
          <a:p>
            <a:pPr marL="457200" indent="-457200">
              <a:spcBef>
                <a:spcPts val="0"/>
              </a:spcBef>
              <a:spcAft>
                <a:spcPts val="1200"/>
              </a:spcAft>
              <a:buFont typeface="Arial"/>
              <a:buChar char="•"/>
            </a:pPr>
            <a:r>
              <a:rPr lang="en-US" sz="2700" b="1">
                <a:solidFill>
                  <a:srgbClr val="08459A"/>
                </a:solidFill>
                <a:latin typeface="Calibri"/>
                <a:cs typeface="Calibri"/>
              </a:rPr>
              <a:t>Obligation to provide an alternative aid or service if not using PMC</a:t>
            </a:r>
          </a:p>
          <a:p>
            <a:pPr marL="457200" indent="-457200">
              <a:spcBef>
                <a:spcPts val="0"/>
              </a:spcBef>
              <a:spcAft>
                <a:spcPts val="1200"/>
              </a:spcAft>
              <a:buFont typeface="Arial"/>
              <a:buChar char="•"/>
            </a:pPr>
            <a:r>
              <a:rPr lang="en-US" sz="2700" b="1">
                <a:solidFill>
                  <a:srgbClr val="08459A"/>
                </a:solidFill>
                <a:latin typeface="Calibri"/>
                <a:cs typeface="Calibri"/>
              </a:rPr>
              <a:t>Increased likelihood of understanding with PMC</a:t>
            </a:r>
            <a:endParaRPr lang="en-US"/>
          </a:p>
        </p:txBody>
      </p:sp>
      <p:sp>
        <p:nvSpPr>
          <p:cNvPr id="4" name="Rectangle 3">
            <a:extLst>
              <a:ext uri="{FF2B5EF4-FFF2-40B4-BE49-F238E27FC236}">
                <a16:creationId xmlns:a16="http://schemas.microsoft.com/office/drawing/2014/main" id="{581F26FB-6460-67B4-1272-F6C2A9A4E5CB}"/>
              </a:ext>
            </a:extLst>
          </p:cNvPr>
          <p:cNvSpPr/>
          <p:nvPr/>
        </p:nvSpPr>
        <p:spPr>
          <a:xfrm>
            <a:off x="2594664" y="4694788"/>
            <a:ext cx="4114075" cy="369332"/>
          </a:xfrm>
          <a:prstGeom prst="rect">
            <a:avLst/>
          </a:prstGeom>
        </p:spPr>
        <p:txBody>
          <a:bodyPr wrap="none">
            <a:spAutoFit/>
          </a:bodyPr>
          <a:lstStyle/>
          <a:p>
            <a:r>
              <a:rPr lang="en-US" i="1">
                <a:solidFill>
                  <a:schemeClr val="bg1"/>
                </a:solidFill>
                <a:latin typeface="+mj-lt"/>
              </a:rPr>
              <a:t>Disability Discrimination Legal Framework</a:t>
            </a:r>
          </a:p>
        </p:txBody>
      </p:sp>
    </p:spTree>
    <p:extLst>
      <p:ext uri="{BB962C8B-B14F-4D97-AF65-F5344CB8AC3E}">
        <p14:creationId xmlns:p14="http://schemas.microsoft.com/office/powerpoint/2010/main" val="297451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00CC5-8382-99FA-0F10-089B5A8EBF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7ACB3D-5ED1-CCCB-A00F-17C0EB48CEE7}"/>
              </a:ext>
            </a:extLst>
          </p:cNvPr>
          <p:cNvSpPr>
            <a:spLocks noGrp="1"/>
          </p:cNvSpPr>
          <p:nvPr>
            <p:ph type="ctrTitle"/>
          </p:nvPr>
        </p:nvSpPr>
        <p:spPr/>
        <p:txBody>
          <a:bodyPr/>
          <a:lstStyle/>
          <a:p>
            <a:pPr algn="ctr"/>
            <a:r>
              <a:rPr lang="en-US">
                <a:latin typeface="Calibri"/>
                <a:ea typeface="ＭＳ Ｐゴシック"/>
              </a:rPr>
              <a:t>Effective Communication – Plain Language</a:t>
            </a:r>
            <a:endParaRPr lang="en-US">
              <a:latin typeface="Calibri"/>
            </a:endParaRPr>
          </a:p>
        </p:txBody>
      </p:sp>
      <p:sp>
        <p:nvSpPr>
          <p:cNvPr id="7" name="TextBox 6">
            <a:extLst>
              <a:ext uri="{FF2B5EF4-FFF2-40B4-BE49-F238E27FC236}">
                <a16:creationId xmlns:a16="http://schemas.microsoft.com/office/drawing/2014/main" id="{450B0F11-6EF1-A7F5-A5DE-3086347EF0EA}"/>
              </a:ext>
            </a:extLst>
          </p:cNvPr>
          <p:cNvSpPr txBox="1"/>
          <p:nvPr/>
        </p:nvSpPr>
        <p:spPr>
          <a:xfrm>
            <a:off x="440266" y="982133"/>
            <a:ext cx="8170333" cy="2785378"/>
          </a:xfrm>
          <a:prstGeom prst="rect">
            <a:avLst/>
          </a:prstGeom>
          <a:noFill/>
        </p:spPr>
        <p:txBody>
          <a:bodyPr wrap="square" lIns="91440" tIns="45720" rIns="91440" bIns="45720" anchor="t">
            <a:spAutoFit/>
          </a:bodyPr>
          <a:lstStyle/>
          <a:p>
            <a:pPr marL="457200" indent="-457200">
              <a:spcBef>
                <a:spcPts val="0"/>
              </a:spcBef>
              <a:spcAft>
                <a:spcPts val="1200"/>
              </a:spcAft>
              <a:buFont typeface="Arial"/>
              <a:buChar char="•"/>
            </a:pPr>
            <a:r>
              <a:rPr lang="en-US" sz="2700" b="1">
                <a:solidFill>
                  <a:srgbClr val="08459A"/>
                </a:solidFill>
                <a:latin typeface="Calibri"/>
                <a:ea typeface="Calibri"/>
                <a:cs typeface="Calibri"/>
              </a:rPr>
              <a:t>Barrier to Understanding</a:t>
            </a:r>
          </a:p>
          <a:p>
            <a:pPr marL="457200" indent="-457200">
              <a:spcBef>
                <a:spcPts val="0"/>
              </a:spcBef>
              <a:spcAft>
                <a:spcPts val="1200"/>
              </a:spcAft>
              <a:buFont typeface="Arial"/>
              <a:buChar char="•"/>
            </a:pPr>
            <a:r>
              <a:rPr lang="en-US" sz="2700" b="1">
                <a:solidFill>
                  <a:srgbClr val="08459A"/>
                </a:solidFill>
                <a:latin typeface="Calibri"/>
                <a:ea typeface="Calibri"/>
                <a:cs typeface="Calibri"/>
              </a:rPr>
              <a:t>Clear, concise, well-organized</a:t>
            </a:r>
          </a:p>
          <a:p>
            <a:pPr marL="457200" indent="-457200">
              <a:spcBef>
                <a:spcPts val="0"/>
              </a:spcBef>
              <a:spcAft>
                <a:spcPts val="1200"/>
              </a:spcAft>
              <a:buFont typeface="Arial"/>
              <a:buChar char="•"/>
            </a:pPr>
            <a:r>
              <a:rPr lang="en-US" sz="2700" b="1">
                <a:solidFill>
                  <a:srgbClr val="08459A"/>
                </a:solidFill>
                <a:latin typeface="Calibri"/>
                <a:ea typeface="Calibri"/>
                <a:cs typeface="Calibri"/>
              </a:rPr>
              <a:t>Typically relies on:</a:t>
            </a:r>
          </a:p>
          <a:p>
            <a:pPr>
              <a:spcBef>
                <a:spcPts val="0"/>
              </a:spcBef>
              <a:spcAft>
                <a:spcPts val="1200"/>
              </a:spcAft>
            </a:pPr>
            <a:endParaRPr lang="en-US" sz="2700" b="1">
              <a:solidFill>
                <a:srgbClr val="08459A"/>
              </a:solidFill>
              <a:latin typeface="Calibri"/>
              <a:ea typeface="Calibri"/>
              <a:cs typeface="Calibri"/>
            </a:endParaRPr>
          </a:p>
          <a:p>
            <a:pPr marL="865394" lvl="1" indent="-457200">
              <a:spcBef>
                <a:spcPts val="0"/>
              </a:spcBef>
              <a:spcAft>
                <a:spcPts val="1200"/>
              </a:spcAft>
              <a:buFont typeface="Arial"/>
              <a:buChar char="•"/>
            </a:pPr>
            <a:endParaRPr lang="en-US" sz="2700" b="1">
              <a:solidFill>
                <a:srgbClr val="08459A"/>
              </a:solidFill>
              <a:latin typeface="Calibri"/>
              <a:ea typeface="Calibri"/>
              <a:cs typeface="Calibri"/>
            </a:endParaRPr>
          </a:p>
        </p:txBody>
      </p:sp>
      <p:graphicFrame>
        <p:nvGraphicFramePr>
          <p:cNvPr id="5" name="Table 4">
            <a:extLst>
              <a:ext uri="{FF2B5EF4-FFF2-40B4-BE49-F238E27FC236}">
                <a16:creationId xmlns:a16="http://schemas.microsoft.com/office/drawing/2014/main" id="{681387C1-7597-F598-2161-DF3E17FD53C8}"/>
              </a:ext>
            </a:extLst>
          </p:cNvPr>
          <p:cNvGraphicFramePr>
            <a:graphicFrameLocks noGrp="1"/>
          </p:cNvGraphicFramePr>
          <p:nvPr>
            <p:extLst>
              <p:ext uri="{D42A27DB-BD31-4B8C-83A1-F6EECF244321}">
                <p14:modId xmlns:p14="http://schemas.microsoft.com/office/powerpoint/2010/main" val="2831747859"/>
              </p:ext>
            </p:extLst>
          </p:nvPr>
        </p:nvGraphicFramePr>
        <p:xfrm>
          <a:off x="738293" y="2698327"/>
          <a:ext cx="8405707" cy="1706880"/>
        </p:xfrm>
        <a:graphic>
          <a:graphicData uri="http://schemas.openxmlformats.org/drawingml/2006/table">
            <a:tbl>
              <a:tblPr firstRow="1" bandRow="1">
                <a:tableStyleId>{5C22544A-7EE6-4342-B048-85BDC9FD1C3A}</a:tableStyleId>
              </a:tblPr>
              <a:tblGrid>
                <a:gridCol w="2513313">
                  <a:extLst>
                    <a:ext uri="{9D8B030D-6E8A-4147-A177-3AD203B41FA5}">
                      <a16:colId xmlns:a16="http://schemas.microsoft.com/office/drawing/2014/main" val="1816628269"/>
                    </a:ext>
                  </a:extLst>
                </a:gridCol>
                <a:gridCol w="2959119">
                  <a:extLst>
                    <a:ext uri="{9D8B030D-6E8A-4147-A177-3AD203B41FA5}">
                      <a16:colId xmlns:a16="http://schemas.microsoft.com/office/drawing/2014/main" val="3764116874"/>
                    </a:ext>
                  </a:extLst>
                </a:gridCol>
                <a:gridCol w="2933275">
                  <a:extLst>
                    <a:ext uri="{9D8B030D-6E8A-4147-A177-3AD203B41FA5}">
                      <a16:colId xmlns:a16="http://schemas.microsoft.com/office/drawing/2014/main" val="1885755257"/>
                    </a:ext>
                  </a:extLst>
                </a:gridCol>
              </a:tblGrid>
              <a:tr h="370840">
                <a:tc>
                  <a:txBody>
                    <a:bodyPr/>
                    <a:lstStyle/>
                    <a:p>
                      <a:r>
                        <a:rPr lang="en-US" sz="2200" b="1">
                          <a:solidFill>
                            <a:schemeClr val="tx2"/>
                          </a:solidFill>
                        </a:rPr>
                        <a:t>Reader-Centered Organization</a:t>
                      </a:r>
                    </a:p>
                    <a:p>
                      <a:endParaRPr lang="en-US" sz="1200"/>
                    </a:p>
                  </a:txBody>
                  <a:tcPr>
                    <a:noFill/>
                  </a:tcPr>
                </a:tc>
                <a:tc>
                  <a:txBody>
                    <a:bodyPr/>
                    <a:lstStyle/>
                    <a:p>
                      <a:r>
                        <a:rPr lang="en-US" sz="2200" b="1">
                          <a:solidFill>
                            <a:schemeClr val="tx2"/>
                          </a:solidFill>
                        </a:rPr>
                        <a:t>Active, not passive, voice</a:t>
                      </a:r>
                    </a:p>
                  </a:txBody>
                  <a:tcPr>
                    <a:noFill/>
                  </a:tcPr>
                </a:tc>
                <a:tc>
                  <a:txBody>
                    <a:bodyPr/>
                    <a:lstStyle/>
                    <a:p>
                      <a:r>
                        <a:rPr lang="en-US" sz="2200" b="1">
                          <a:solidFill>
                            <a:schemeClr val="tx2"/>
                          </a:solidFill>
                        </a:rPr>
                        <a:t>Short sentences and paragraphs</a:t>
                      </a:r>
                    </a:p>
                  </a:txBody>
                  <a:tcPr>
                    <a:noFill/>
                  </a:tcPr>
                </a:tc>
                <a:extLst>
                  <a:ext uri="{0D108BD9-81ED-4DB2-BD59-A6C34878D82A}">
                    <a16:rowId xmlns:a16="http://schemas.microsoft.com/office/drawing/2014/main" val="1265728461"/>
                  </a:ext>
                </a:extLst>
              </a:tr>
              <a:tr h="370840">
                <a:tc>
                  <a:txBody>
                    <a:bodyPr/>
                    <a:lstStyle/>
                    <a:p>
                      <a:r>
                        <a:rPr lang="en-US" sz="2200" b="1">
                          <a:solidFill>
                            <a:schemeClr val="tx2"/>
                          </a:solidFill>
                        </a:rPr>
                        <a:t>“You” and other pronouns</a:t>
                      </a:r>
                    </a:p>
                  </a:txBody>
                  <a:tcPr>
                    <a:noFill/>
                  </a:tcPr>
                </a:tc>
                <a:tc>
                  <a:txBody>
                    <a:bodyPr/>
                    <a:lstStyle/>
                    <a:p>
                      <a:r>
                        <a:rPr lang="en-US" sz="2200" b="1">
                          <a:solidFill>
                            <a:schemeClr val="tx2"/>
                          </a:solidFill>
                        </a:rPr>
                        <a:t>Common, everyday words</a:t>
                      </a:r>
                    </a:p>
                  </a:txBody>
                  <a:tcPr>
                    <a:noFill/>
                  </a:tcPr>
                </a:tc>
                <a:tc>
                  <a:txBody>
                    <a:bodyPr/>
                    <a:lstStyle/>
                    <a:p>
                      <a:r>
                        <a:rPr lang="en-US" sz="2200" b="1">
                          <a:solidFill>
                            <a:schemeClr val="tx2"/>
                          </a:solidFill>
                        </a:rPr>
                        <a:t>Simple design features (e.g., tables!)</a:t>
                      </a:r>
                    </a:p>
                  </a:txBody>
                  <a:tcPr>
                    <a:noFill/>
                  </a:tcPr>
                </a:tc>
                <a:extLst>
                  <a:ext uri="{0D108BD9-81ED-4DB2-BD59-A6C34878D82A}">
                    <a16:rowId xmlns:a16="http://schemas.microsoft.com/office/drawing/2014/main" val="546526674"/>
                  </a:ext>
                </a:extLst>
              </a:tr>
            </a:tbl>
          </a:graphicData>
        </a:graphic>
      </p:graphicFrame>
      <p:sp>
        <p:nvSpPr>
          <p:cNvPr id="6" name="Rectangle 5">
            <a:extLst>
              <a:ext uri="{FF2B5EF4-FFF2-40B4-BE49-F238E27FC236}">
                <a16:creationId xmlns:a16="http://schemas.microsoft.com/office/drawing/2014/main" id="{B3A19085-CF08-DF6D-0F1E-444941B75BA8}"/>
              </a:ext>
            </a:extLst>
          </p:cNvPr>
          <p:cNvSpPr/>
          <p:nvPr/>
        </p:nvSpPr>
        <p:spPr>
          <a:xfrm>
            <a:off x="2594664" y="4694788"/>
            <a:ext cx="4114075" cy="369332"/>
          </a:xfrm>
          <a:prstGeom prst="rect">
            <a:avLst/>
          </a:prstGeom>
        </p:spPr>
        <p:txBody>
          <a:bodyPr wrap="none">
            <a:spAutoFit/>
          </a:bodyPr>
          <a:lstStyle/>
          <a:p>
            <a:r>
              <a:rPr lang="en-US" i="1">
                <a:solidFill>
                  <a:schemeClr val="bg1"/>
                </a:solidFill>
                <a:latin typeface="+mj-lt"/>
              </a:rPr>
              <a:t>Disability Discrimination Legal Framework</a:t>
            </a:r>
          </a:p>
        </p:txBody>
      </p:sp>
    </p:spTree>
    <p:extLst>
      <p:ext uri="{BB962C8B-B14F-4D97-AF65-F5344CB8AC3E}">
        <p14:creationId xmlns:p14="http://schemas.microsoft.com/office/powerpoint/2010/main" val="31170369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53AED-417A-CB7E-C12E-D3470B73B9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6C3C60-1717-8163-BFC3-20223DC948C5}"/>
              </a:ext>
            </a:extLst>
          </p:cNvPr>
          <p:cNvSpPr>
            <a:spLocks noGrp="1"/>
          </p:cNvSpPr>
          <p:nvPr>
            <p:ph type="ctrTitle"/>
          </p:nvPr>
        </p:nvSpPr>
        <p:spPr>
          <a:xfrm>
            <a:off x="0" y="171450"/>
            <a:ext cx="9144000" cy="971550"/>
          </a:xfrm>
        </p:spPr>
        <p:txBody>
          <a:bodyPr/>
          <a:lstStyle/>
          <a:p>
            <a:pPr algn="ctr"/>
            <a:r>
              <a:rPr lang="en-US">
                <a:latin typeface="Calibri"/>
                <a:ea typeface="ＭＳ Ｐゴシック"/>
              </a:rPr>
              <a:t>Effective Communication – A Real-World Application</a:t>
            </a:r>
            <a:endParaRPr lang="en-US">
              <a:latin typeface="Calibri"/>
            </a:endParaRPr>
          </a:p>
        </p:txBody>
      </p:sp>
      <p:sp>
        <p:nvSpPr>
          <p:cNvPr id="4" name="TextBox 3">
            <a:extLst>
              <a:ext uri="{FF2B5EF4-FFF2-40B4-BE49-F238E27FC236}">
                <a16:creationId xmlns:a16="http://schemas.microsoft.com/office/drawing/2014/main" id="{178F7047-89BB-FFEC-C8EB-468C2BAA898E}"/>
              </a:ext>
            </a:extLst>
          </p:cNvPr>
          <p:cNvSpPr txBox="1"/>
          <p:nvPr/>
        </p:nvSpPr>
        <p:spPr>
          <a:xfrm>
            <a:off x="399626" y="982133"/>
            <a:ext cx="8170333" cy="1646605"/>
          </a:xfrm>
          <a:prstGeom prst="rect">
            <a:avLst/>
          </a:prstGeom>
          <a:noFill/>
        </p:spPr>
        <p:txBody>
          <a:bodyPr wrap="square" lIns="91440" tIns="45720" rIns="91440" bIns="45720" anchor="t">
            <a:spAutoFit/>
          </a:bodyPr>
          <a:lstStyle/>
          <a:p>
            <a:pPr marL="457200" indent="-457200">
              <a:spcBef>
                <a:spcPts val="0"/>
              </a:spcBef>
              <a:spcAft>
                <a:spcPts val="1200"/>
              </a:spcAft>
              <a:buFont typeface="Arial"/>
              <a:buChar char="•"/>
            </a:pPr>
            <a:r>
              <a:rPr lang="en-US" sz="2700" b="1">
                <a:solidFill>
                  <a:srgbClr val="08459A"/>
                </a:solidFill>
                <a:latin typeface="Calibri"/>
                <a:ea typeface="Calibri"/>
                <a:cs typeface="Calibri"/>
              </a:rPr>
              <a:t>Deaf Interpreters</a:t>
            </a:r>
          </a:p>
          <a:p>
            <a:pPr>
              <a:spcBef>
                <a:spcPts val="0"/>
              </a:spcBef>
              <a:spcAft>
                <a:spcPts val="1200"/>
              </a:spcAft>
            </a:pPr>
            <a:endParaRPr lang="en-US" sz="2700" b="1">
              <a:solidFill>
                <a:srgbClr val="08459A"/>
              </a:solidFill>
              <a:latin typeface="Calibri"/>
              <a:ea typeface="Calibri"/>
              <a:cs typeface="Calibri"/>
            </a:endParaRPr>
          </a:p>
          <a:p>
            <a:pPr marL="865394" lvl="1" indent="-457200">
              <a:spcBef>
                <a:spcPts val="0"/>
              </a:spcBef>
              <a:spcAft>
                <a:spcPts val="1200"/>
              </a:spcAft>
              <a:buFont typeface="Arial"/>
              <a:buChar char="•"/>
            </a:pPr>
            <a:endParaRPr lang="en-US" sz="2700" b="1">
              <a:solidFill>
                <a:srgbClr val="08459A"/>
              </a:solidFill>
              <a:latin typeface="Calibri"/>
              <a:ea typeface="Calibri"/>
              <a:cs typeface="Calibri"/>
            </a:endParaRPr>
          </a:p>
        </p:txBody>
      </p:sp>
      <p:pic>
        <p:nvPicPr>
          <p:cNvPr id="3074" name="Picture 2" descr="This image visually depicts the communication process between a Deaf individual, a Certified Deaf Interpreter (CDI), a hearing interpreter., and a hearing speaker. It uses a cartoon format to illustrate the steps involved in this unique communication dynamic, showing red arrows for information flowing from the deaf signer through the CDI and hearing interpreter to the hearing speaker, and blue arrows for information flowing from the hearing speaker back to the deaf signer.">
            <a:extLst>
              <a:ext uri="{FF2B5EF4-FFF2-40B4-BE49-F238E27FC236}">
                <a16:creationId xmlns:a16="http://schemas.microsoft.com/office/drawing/2014/main" id="{5C2424A4-E86B-8ECE-1067-C84F3D7FFD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257" y="1666240"/>
            <a:ext cx="8678085" cy="286376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5BD71D3-5B9A-FFDE-25B6-4B2F268B9E8F}"/>
              </a:ext>
            </a:extLst>
          </p:cNvPr>
          <p:cNvSpPr/>
          <p:nvPr/>
        </p:nvSpPr>
        <p:spPr>
          <a:xfrm>
            <a:off x="2594664" y="4694788"/>
            <a:ext cx="4114075" cy="369332"/>
          </a:xfrm>
          <a:prstGeom prst="rect">
            <a:avLst/>
          </a:prstGeom>
        </p:spPr>
        <p:txBody>
          <a:bodyPr wrap="none">
            <a:spAutoFit/>
          </a:bodyPr>
          <a:lstStyle/>
          <a:p>
            <a:r>
              <a:rPr lang="en-US" i="1">
                <a:solidFill>
                  <a:schemeClr val="bg1"/>
                </a:solidFill>
                <a:latin typeface="+mj-lt"/>
              </a:rPr>
              <a:t>Disability Discrimination Legal Framework</a:t>
            </a:r>
          </a:p>
        </p:txBody>
      </p:sp>
    </p:spTree>
    <p:extLst>
      <p:ext uri="{BB962C8B-B14F-4D97-AF65-F5344CB8AC3E}">
        <p14:creationId xmlns:p14="http://schemas.microsoft.com/office/powerpoint/2010/main" val="17014069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C183D7F6-B498-43B3-948B-1728B52AA6E4}">
                <adec:decorative xmlns:adec="http://schemas.microsoft.com/office/drawing/2017/decorative" val="1"/>
              </a:ext>
            </a:extLst>
          </p:cNvPr>
          <p:cNvSpPr/>
          <p:nvPr/>
        </p:nvSpPr>
        <p:spPr>
          <a:xfrm>
            <a:off x="0" y="0"/>
            <a:ext cx="9144000" cy="516255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81639" tIns="40819" rIns="81639" bIns="40819" rtlCol="0" anchor="ctr"/>
          <a:lstStyle/>
          <a:p>
            <a:pPr algn="ctr"/>
            <a:endParaRPr lang="en-US">
              <a:solidFill>
                <a:schemeClr val="lt1"/>
              </a:solidFill>
            </a:endParaRPr>
          </a:p>
        </p:txBody>
      </p:sp>
      <p:sp>
        <p:nvSpPr>
          <p:cNvPr id="19457" name="Title 3"/>
          <p:cNvSpPr>
            <a:spLocks noGrp="1"/>
          </p:cNvSpPr>
          <p:nvPr>
            <p:ph type="ctrTitle"/>
          </p:nvPr>
        </p:nvSpPr>
        <p:spPr>
          <a:xfrm>
            <a:off x="457200" y="2095500"/>
            <a:ext cx="8229600" cy="971550"/>
          </a:xfrm>
        </p:spPr>
        <p:txBody>
          <a:bodyPr/>
          <a:lstStyle/>
          <a:p>
            <a:pPr algn="ctr"/>
            <a:r>
              <a:rPr lang="en-US" sz="4500" i="1">
                <a:solidFill>
                  <a:schemeClr val="bg1"/>
                </a:solidFill>
                <a:latin typeface="Calibri"/>
                <a:ea typeface="Calibri"/>
                <a:cs typeface="Calibri"/>
              </a:rPr>
              <a:t>Supervision Litigation: Cobb v. Georgia Department of Community Supervision</a:t>
            </a:r>
            <a:br>
              <a:rPr lang="en-US" sz="4500" i="1">
                <a:latin typeface="Calibri"/>
                <a:ea typeface="Calibri"/>
                <a:cs typeface="Calibri"/>
              </a:rPr>
            </a:br>
            <a:endParaRPr lang="en-US" sz="4500">
              <a:solidFill>
                <a:schemeClr val="bg1"/>
              </a:solidFill>
              <a:latin typeface="Calibri"/>
              <a:ea typeface="Calibri"/>
              <a:cs typeface="Calibri"/>
            </a:endParaRPr>
          </a:p>
        </p:txBody>
      </p:sp>
    </p:spTree>
    <p:extLst>
      <p:ext uri="{BB962C8B-B14F-4D97-AF65-F5344CB8AC3E}">
        <p14:creationId xmlns:p14="http://schemas.microsoft.com/office/powerpoint/2010/main" val="14196639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18A7C-9CFE-B9F4-D537-33C0D443D4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422581-1657-67D0-9897-1B71E954EF48}"/>
              </a:ext>
            </a:extLst>
          </p:cNvPr>
          <p:cNvSpPr>
            <a:spLocks noGrp="1"/>
          </p:cNvSpPr>
          <p:nvPr>
            <p:ph type="ctrTitle"/>
          </p:nvPr>
        </p:nvSpPr>
        <p:spPr/>
        <p:txBody>
          <a:bodyPr/>
          <a:lstStyle/>
          <a:p>
            <a:pPr algn="ctr"/>
            <a:r>
              <a:rPr lang="en-US">
                <a:latin typeface="Calibri"/>
                <a:ea typeface="ＭＳ Ｐゴシック"/>
              </a:rPr>
              <a:t>Lawsuit</a:t>
            </a:r>
            <a:endParaRPr lang="en-US"/>
          </a:p>
        </p:txBody>
      </p:sp>
      <p:sp>
        <p:nvSpPr>
          <p:cNvPr id="4" name="TextBox 3">
            <a:extLst>
              <a:ext uri="{FF2B5EF4-FFF2-40B4-BE49-F238E27FC236}">
                <a16:creationId xmlns:a16="http://schemas.microsoft.com/office/drawing/2014/main" id="{BAC270B5-AEE8-F097-719A-F92CCC4C90FB}"/>
              </a:ext>
            </a:extLst>
          </p:cNvPr>
          <p:cNvSpPr txBox="1"/>
          <p:nvPr/>
        </p:nvSpPr>
        <p:spPr>
          <a:xfrm>
            <a:off x="274319" y="1076325"/>
            <a:ext cx="7069455" cy="3462486"/>
          </a:xfrm>
          <a:prstGeom prst="rect">
            <a:avLst/>
          </a:prstGeom>
          <a:noFill/>
        </p:spPr>
        <p:txBody>
          <a:bodyPr wrap="square" lIns="91440" tIns="45720" rIns="91440" bIns="45720" anchor="t">
            <a:spAutoFit/>
          </a:bodyPr>
          <a:lstStyle/>
          <a:p>
            <a:pPr marL="457200" indent="-457200">
              <a:spcBef>
                <a:spcPts val="0"/>
              </a:spcBef>
              <a:spcAft>
                <a:spcPts val="1200"/>
              </a:spcAft>
              <a:buFont typeface="Arial" panose="020B0604020202020204" pitchFamily="34" charset="0"/>
              <a:buChar char="•"/>
            </a:pPr>
            <a:r>
              <a:rPr lang="en-US" sz="2700" b="1">
                <a:solidFill>
                  <a:srgbClr val="08459A"/>
                </a:solidFill>
                <a:latin typeface="Calibri"/>
                <a:ea typeface="Calibri"/>
                <a:cs typeface="Calibri"/>
              </a:rPr>
              <a:t>Filed in Northern District of Georgia in 2019</a:t>
            </a:r>
          </a:p>
          <a:p>
            <a:pPr marL="457200" indent="-457200">
              <a:spcBef>
                <a:spcPts val="0"/>
              </a:spcBef>
              <a:spcAft>
                <a:spcPts val="1200"/>
              </a:spcAft>
              <a:buFont typeface="Arial" panose="020B0604020202020204" pitchFamily="34" charset="0"/>
              <a:buChar char="•"/>
            </a:pPr>
            <a:r>
              <a:rPr lang="en-US" sz="2700" b="1">
                <a:solidFill>
                  <a:srgbClr val="08459A"/>
                </a:solidFill>
                <a:latin typeface="Calibri"/>
                <a:ea typeface="Calibri"/>
                <a:cs typeface="Calibri"/>
              </a:rPr>
              <a:t>Alleged that Georgia Department of Community Supervision was:</a:t>
            </a:r>
          </a:p>
          <a:p>
            <a:pPr marL="865394" lvl="1" indent="-457200">
              <a:spcBef>
                <a:spcPts val="0"/>
              </a:spcBef>
              <a:spcAft>
                <a:spcPts val="1200"/>
              </a:spcAft>
              <a:buFont typeface="Arial" panose="020B0604020202020204" pitchFamily="34" charset="0"/>
              <a:buChar char="•"/>
            </a:pPr>
            <a:r>
              <a:rPr lang="en-US" sz="2700" b="1">
                <a:solidFill>
                  <a:srgbClr val="08459A"/>
                </a:solidFill>
                <a:latin typeface="Calibri"/>
                <a:ea typeface="Calibri"/>
                <a:cs typeface="Calibri"/>
              </a:rPr>
              <a:t>Denying equal access to the benefits of supervision</a:t>
            </a:r>
          </a:p>
          <a:p>
            <a:pPr marL="865394" lvl="1" indent="-457200">
              <a:spcBef>
                <a:spcPts val="0"/>
              </a:spcBef>
              <a:spcAft>
                <a:spcPts val="1200"/>
              </a:spcAft>
              <a:buFont typeface="Arial" panose="020B0604020202020204" pitchFamily="34" charset="0"/>
              <a:buChar char="•"/>
            </a:pPr>
            <a:r>
              <a:rPr lang="en-US" sz="2700" b="1">
                <a:solidFill>
                  <a:srgbClr val="08459A"/>
                </a:solidFill>
                <a:latin typeface="Calibri"/>
                <a:ea typeface="Calibri"/>
                <a:cs typeface="Calibri"/>
              </a:rPr>
              <a:t>Failing to provide effective communication</a:t>
            </a:r>
          </a:p>
        </p:txBody>
      </p:sp>
      <p:sp>
        <p:nvSpPr>
          <p:cNvPr id="6" name="Rectangle 5">
            <a:extLst>
              <a:ext uri="{FF2B5EF4-FFF2-40B4-BE49-F238E27FC236}">
                <a16:creationId xmlns:a16="http://schemas.microsoft.com/office/drawing/2014/main" id="{A2E8F722-E56A-83FD-B103-791F1424E5BF}"/>
              </a:ext>
            </a:extLst>
          </p:cNvPr>
          <p:cNvSpPr/>
          <p:nvPr/>
        </p:nvSpPr>
        <p:spPr>
          <a:xfrm>
            <a:off x="3252004" y="4675738"/>
            <a:ext cx="2491067" cy="369332"/>
          </a:xfrm>
          <a:prstGeom prst="rect">
            <a:avLst/>
          </a:prstGeom>
        </p:spPr>
        <p:txBody>
          <a:bodyPr wrap="none" lIns="91440" tIns="45720" rIns="91440" bIns="45720" anchor="t">
            <a:spAutoFit/>
          </a:bodyPr>
          <a:lstStyle/>
          <a:p>
            <a:r>
              <a:rPr lang="en-US" i="1">
                <a:solidFill>
                  <a:schemeClr val="bg1"/>
                </a:solidFill>
                <a:latin typeface="+mj-lt"/>
                <a:ea typeface="ＭＳ Ｐゴシック"/>
              </a:rPr>
              <a:t>Cobb v. GDCS Case Study</a:t>
            </a:r>
            <a:endParaRPr lang="en-US">
              <a:solidFill>
                <a:schemeClr val="bg1"/>
              </a:solidFill>
              <a:latin typeface="Calibri"/>
            </a:endParaRPr>
          </a:p>
        </p:txBody>
      </p:sp>
    </p:spTree>
    <p:extLst>
      <p:ext uri="{BB962C8B-B14F-4D97-AF65-F5344CB8AC3E}">
        <p14:creationId xmlns:p14="http://schemas.microsoft.com/office/powerpoint/2010/main" val="13852573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63146" y="-56280"/>
            <a:ext cx="8229600" cy="971550"/>
          </a:xfrm>
        </p:spPr>
        <p:txBody>
          <a:bodyPr/>
          <a:lstStyle/>
          <a:p>
            <a:pPr algn="ctr"/>
            <a:r>
              <a:rPr lang="en-US" sz="3600">
                <a:latin typeface="Calibri"/>
                <a:ea typeface="ＭＳ Ｐゴシック"/>
              </a:rPr>
              <a:t>Criminal Supervision Overview</a:t>
            </a:r>
            <a:endParaRPr lang="en-US"/>
          </a:p>
        </p:txBody>
      </p:sp>
      <p:sp>
        <p:nvSpPr>
          <p:cNvPr id="4" name="Text Placeholder 3"/>
          <p:cNvSpPr>
            <a:spLocks noGrp="1"/>
          </p:cNvSpPr>
          <p:nvPr>
            <p:ph type="body" sz="quarter" idx="10"/>
          </p:nvPr>
        </p:nvSpPr>
        <p:spPr>
          <a:xfrm>
            <a:off x="152400" y="992395"/>
            <a:ext cx="5430714" cy="3158705"/>
          </a:xfrm>
        </p:spPr>
        <p:style>
          <a:lnRef idx="2">
            <a:schemeClr val="dk1"/>
          </a:lnRef>
          <a:fillRef idx="1">
            <a:schemeClr val="lt1"/>
          </a:fillRef>
          <a:effectRef idx="0">
            <a:schemeClr val="dk1"/>
          </a:effectRef>
          <a:fontRef idx="minor">
            <a:schemeClr val="dk1"/>
          </a:fontRef>
        </p:style>
        <p:txBody>
          <a:bodyPr/>
          <a:lstStyle/>
          <a:p>
            <a:pPr marL="306070" indent="-306070">
              <a:buClr>
                <a:srgbClr val="08459A"/>
              </a:buClr>
              <a:buFont typeface="Wingdings" panose="05000000000000000000" pitchFamily="2" charset="2"/>
              <a:buChar char="q"/>
            </a:pPr>
            <a:r>
              <a:rPr lang="en-US" sz="2700" b="1">
                <a:latin typeface="Calibri"/>
                <a:ea typeface="Calibri"/>
                <a:cs typeface="Arial"/>
              </a:rPr>
              <a:t>3.7 million people, or 1 in every 71</a:t>
            </a:r>
          </a:p>
          <a:p>
            <a:pPr marL="306070" indent="-306070">
              <a:buClr>
                <a:srgbClr val="08459A"/>
              </a:buClr>
              <a:buFont typeface="Wingdings" panose="05000000000000000000" pitchFamily="2" charset="2"/>
              <a:buChar char="q"/>
            </a:pPr>
            <a:r>
              <a:rPr lang="en-US" sz="2700" b="1">
                <a:latin typeface="Calibri"/>
                <a:ea typeface="Calibri"/>
                <a:cs typeface="Arial"/>
              </a:rPr>
              <a:t>Must follow 10-20 rules per day</a:t>
            </a:r>
          </a:p>
          <a:p>
            <a:pPr marL="306070" indent="-306070">
              <a:buClr>
                <a:srgbClr val="08459A"/>
              </a:buClr>
              <a:buFont typeface="Wingdings" panose="05000000000000000000" pitchFamily="2" charset="2"/>
              <a:buChar char="q"/>
            </a:pPr>
            <a:r>
              <a:rPr lang="en-US" sz="2700" b="1">
                <a:latin typeface="Calibri"/>
                <a:ea typeface="Calibri"/>
                <a:cs typeface="Arial"/>
              </a:rPr>
              <a:t>Rules are complex &amp; conflicting</a:t>
            </a:r>
          </a:p>
          <a:p>
            <a:pPr marL="306070" indent="-306070">
              <a:buClr>
                <a:srgbClr val="08459A"/>
              </a:buClr>
              <a:buFont typeface="Wingdings" panose="05000000000000000000" pitchFamily="2" charset="2"/>
              <a:buChar char="q"/>
            </a:pPr>
            <a:r>
              <a:rPr lang="en-US" sz="2700" b="1">
                <a:latin typeface="Calibri"/>
                <a:ea typeface="Calibri"/>
                <a:cs typeface="Arial"/>
              </a:rPr>
              <a:t>Lasts for years, decades, or life</a:t>
            </a:r>
          </a:p>
          <a:p>
            <a:pPr marL="306070" indent="-306070">
              <a:buClr>
                <a:srgbClr val="08459A"/>
              </a:buClr>
              <a:buFont typeface="Wingdings" panose="05000000000000000000" pitchFamily="2" charset="2"/>
              <a:buChar char="q"/>
            </a:pPr>
            <a:r>
              <a:rPr lang="en-US" sz="2700" b="1">
                <a:latin typeface="Calibri"/>
                <a:ea typeface="Calibri"/>
                <a:cs typeface="Arial"/>
              </a:rPr>
              <a:t>Risk of incarceration for any violation</a:t>
            </a:r>
          </a:p>
          <a:p>
            <a:pPr marL="306070" indent="-306070">
              <a:buClr>
                <a:srgbClr val="08459A"/>
              </a:buClr>
              <a:buFont typeface="Wingdings" panose="05000000000000000000" pitchFamily="2" charset="2"/>
              <a:buChar char="q"/>
            </a:pPr>
            <a:endParaRPr lang="en-US" sz="2700" b="1">
              <a:latin typeface="Calibri"/>
              <a:ea typeface="Calibri"/>
              <a:cs typeface="Arial"/>
            </a:endParaRPr>
          </a:p>
          <a:p>
            <a:pPr marL="662940" lvl="1" indent="-254635">
              <a:buClr>
                <a:srgbClr val="08459A"/>
              </a:buClr>
            </a:pPr>
            <a:endParaRPr lang="en-US" sz="2700" b="1">
              <a:latin typeface="Calibri"/>
              <a:ea typeface="Calibri"/>
              <a:cs typeface="Arial"/>
            </a:endParaRPr>
          </a:p>
        </p:txBody>
      </p:sp>
      <p:sp>
        <p:nvSpPr>
          <p:cNvPr id="5" name="Rectangle 4">
            <a:extLst>
              <a:ext uri="{FF2B5EF4-FFF2-40B4-BE49-F238E27FC236}">
                <a16:creationId xmlns:a16="http://schemas.microsoft.com/office/drawing/2014/main" id="{7BB8EEA2-0140-43FA-ABFB-D8CEFEE13E34}"/>
              </a:ext>
            </a:extLst>
          </p:cNvPr>
          <p:cNvSpPr/>
          <p:nvPr/>
        </p:nvSpPr>
        <p:spPr>
          <a:xfrm>
            <a:off x="2901143" y="4675738"/>
            <a:ext cx="3798925" cy="369332"/>
          </a:xfrm>
          <a:prstGeom prst="rect">
            <a:avLst/>
          </a:prstGeom>
        </p:spPr>
        <p:txBody>
          <a:bodyPr wrap="none">
            <a:spAutoFit/>
          </a:bodyPr>
          <a:lstStyle/>
          <a:p>
            <a:pPr algn="ctr"/>
            <a:r>
              <a:rPr lang="en-US" i="1">
                <a:solidFill>
                  <a:schemeClr val="bg1"/>
                </a:solidFill>
                <a:latin typeface="+mj-lt"/>
              </a:rPr>
              <a:t>Background: Supervision and Disability</a:t>
            </a:r>
          </a:p>
        </p:txBody>
      </p:sp>
      <p:pic>
        <p:nvPicPr>
          <p:cNvPr id="8" name="Picture 7" descr="A screenshot of a long list of rules of community supervision, with four conditions of supervision highlighted. Those supervision conditions are: &quot;You shall not enter places where drugs are sold or used. You shall not loiter in any known drug area.&quot;; &quot;You shall not have in your possession at any time more than $100.00 in cash without agent's approval&quot;; &quot;You shall seek and maintain full time employment, verified by a payroll check stub&quot;; and &quot;You shall maintain absolute sobriety. No alcohol use and/or possession. You may not enter any business or establishment whose main source of income is the sale and/or distribution of alcohol.&quot;">
            <a:extLst>
              <a:ext uri="{FF2B5EF4-FFF2-40B4-BE49-F238E27FC236}">
                <a16:creationId xmlns:a16="http://schemas.microsoft.com/office/drawing/2014/main" id="{CC4A6BA7-7C96-58C8-82D9-6B28C86CB212}"/>
              </a:ext>
            </a:extLst>
          </p:cNvPr>
          <p:cNvPicPr>
            <a:picLocks noChangeAspect="1"/>
          </p:cNvPicPr>
          <p:nvPr/>
        </p:nvPicPr>
        <p:blipFill>
          <a:blip r:embed="rId3"/>
          <a:stretch>
            <a:fillRect/>
          </a:stretch>
        </p:blipFill>
        <p:spPr>
          <a:xfrm>
            <a:off x="5701240" y="798152"/>
            <a:ext cx="3073380" cy="3547193"/>
          </a:xfrm>
          <a:prstGeom prst="rect">
            <a:avLst/>
          </a:prstGeom>
        </p:spPr>
      </p:pic>
    </p:spTree>
    <p:extLst>
      <p:ext uri="{BB962C8B-B14F-4D97-AF65-F5344CB8AC3E}">
        <p14:creationId xmlns:p14="http://schemas.microsoft.com/office/powerpoint/2010/main" val="42464798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a:latin typeface="Calibri"/>
                <a:ea typeface="ＭＳ Ｐゴシック"/>
              </a:rPr>
              <a:t>Lawsuit</a:t>
            </a:r>
            <a:endParaRPr lang="en-US"/>
          </a:p>
        </p:txBody>
      </p:sp>
      <p:sp>
        <p:nvSpPr>
          <p:cNvPr id="4" name="TextBox 3">
            <a:extLst>
              <a:ext uri="{FF2B5EF4-FFF2-40B4-BE49-F238E27FC236}">
                <a16:creationId xmlns:a16="http://schemas.microsoft.com/office/drawing/2014/main" id="{75653D06-0C62-68AA-B8E9-D54E15705563}"/>
              </a:ext>
            </a:extLst>
          </p:cNvPr>
          <p:cNvSpPr txBox="1"/>
          <p:nvPr/>
        </p:nvSpPr>
        <p:spPr>
          <a:xfrm>
            <a:off x="274319" y="1076325"/>
            <a:ext cx="7589521" cy="1492716"/>
          </a:xfrm>
          <a:prstGeom prst="rect">
            <a:avLst/>
          </a:prstGeom>
          <a:noFill/>
        </p:spPr>
        <p:txBody>
          <a:bodyPr wrap="square" lIns="91440" tIns="45720" rIns="91440" bIns="45720" anchor="t">
            <a:spAutoFit/>
          </a:bodyPr>
          <a:lstStyle/>
          <a:p>
            <a:pPr marL="457200" indent="-457200">
              <a:spcBef>
                <a:spcPts val="0"/>
              </a:spcBef>
              <a:spcAft>
                <a:spcPts val="1200"/>
              </a:spcAft>
              <a:buFont typeface="Arial" panose="020B0604020202020204" pitchFamily="34" charset="0"/>
              <a:buChar char="•"/>
            </a:pPr>
            <a:r>
              <a:rPr lang="en-US" sz="2700" b="1">
                <a:solidFill>
                  <a:srgbClr val="08459A"/>
                </a:solidFill>
                <a:latin typeface="Calibri"/>
                <a:ea typeface="Calibri"/>
                <a:cs typeface="Calibri"/>
              </a:rPr>
              <a:t>District court certified a class and denied summary judgment</a:t>
            </a:r>
          </a:p>
          <a:p>
            <a:pPr marL="865394" lvl="1" indent="-457200">
              <a:spcBef>
                <a:spcPts val="0"/>
              </a:spcBef>
              <a:spcAft>
                <a:spcPts val="1200"/>
              </a:spcAft>
              <a:buFont typeface="Arial" panose="020B0604020202020204" pitchFamily="34" charset="0"/>
              <a:buChar char="•"/>
            </a:pPr>
            <a:r>
              <a:rPr lang="en-US" sz="2700" b="1">
                <a:solidFill>
                  <a:srgbClr val="08459A"/>
                </a:solidFill>
                <a:latin typeface="Calibri"/>
                <a:ea typeface="Calibri"/>
                <a:cs typeface="Calibri"/>
              </a:rPr>
              <a:t>2022 WL 22865202 (N.D. Ga. Oct. 13, 2022)</a:t>
            </a:r>
          </a:p>
        </p:txBody>
      </p:sp>
      <p:sp>
        <p:nvSpPr>
          <p:cNvPr id="6" name="Rectangle 5">
            <a:extLst>
              <a:ext uri="{FF2B5EF4-FFF2-40B4-BE49-F238E27FC236}">
                <a16:creationId xmlns:a16="http://schemas.microsoft.com/office/drawing/2014/main" id="{306A00E4-D710-42C9-B75F-324E2DF5537D}"/>
              </a:ext>
            </a:extLst>
          </p:cNvPr>
          <p:cNvSpPr/>
          <p:nvPr/>
        </p:nvSpPr>
        <p:spPr>
          <a:xfrm>
            <a:off x="3252004" y="4675738"/>
            <a:ext cx="2491067" cy="369332"/>
          </a:xfrm>
          <a:prstGeom prst="rect">
            <a:avLst/>
          </a:prstGeom>
        </p:spPr>
        <p:txBody>
          <a:bodyPr wrap="none" lIns="91440" tIns="45720" rIns="91440" bIns="45720" anchor="t">
            <a:spAutoFit/>
          </a:bodyPr>
          <a:lstStyle/>
          <a:p>
            <a:r>
              <a:rPr lang="en-US" i="1">
                <a:solidFill>
                  <a:schemeClr val="bg1"/>
                </a:solidFill>
                <a:latin typeface="+mj-lt"/>
                <a:ea typeface="ＭＳ Ｐゴシック"/>
              </a:rPr>
              <a:t>Cobb v. GDCS Case Study</a:t>
            </a:r>
            <a:endParaRPr lang="en-US">
              <a:solidFill>
                <a:schemeClr val="bg1"/>
              </a:solidFill>
              <a:latin typeface="Calibri"/>
            </a:endParaRPr>
          </a:p>
        </p:txBody>
      </p:sp>
    </p:spTree>
    <p:extLst>
      <p:ext uri="{BB962C8B-B14F-4D97-AF65-F5344CB8AC3E}">
        <p14:creationId xmlns:p14="http://schemas.microsoft.com/office/powerpoint/2010/main" val="37005175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a:latin typeface="Calibri"/>
                <a:ea typeface="ＭＳ Ｐゴシック"/>
              </a:rPr>
              <a:t>The Settlement</a:t>
            </a:r>
            <a:endParaRPr lang="en-US"/>
          </a:p>
        </p:txBody>
      </p:sp>
      <p:sp>
        <p:nvSpPr>
          <p:cNvPr id="4" name="TextBox 3">
            <a:extLst>
              <a:ext uri="{FF2B5EF4-FFF2-40B4-BE49-F238E27FC236}">
                <a16:creationId xmlns:a16="http://schemas.microsoft.com/office/drawing/2014/main" id="{75653D06-0C62-68AA-B8E9-D54E15705563}"/>
              </a:ext>
            </a:extLst>
          </p:cNvPr>
          <p:cNvSpPr txBox="1"/>
          <p:nvPr/>
        </p:nvSpPr>
        <p:spPr>
          <a:xfrm>
            <a:off x="274320" y="1076325"/>
            <a:ext cx="4017944" cy="2477601"/>
          </a:xfrm>
          <a:prstGeom prst="rect">
            <a:avLst/>
          </a:prstGeom>
          <a:noFill/>
        </p:spPr>
        <p:txBody>
          <a:bodyPr wrap="square" lIns="91440" tIns="45720" rIns="91440" bIns="45720" anchor="t">
            <a:spAutoFit/>
          </a:bodyPr>
          <a:lstStyle/>
          <a:p>
            <a:pPr marL="514350" indent="-514350">
              <a:spcBef>
                <a:spcPts val="0"/>
              </a:spcBef>
              <a:spcAft>
                <a:spcPts val="1200"/>
              </a:spcAft>
              <a:buAutoNum type="arabicPeriod"/>
            </a:pPr>
            <a:r>
              <a:rPr lang="en-US" sz="2700" b="1">
                <a:solidFill>
                  <a:srgbClr val="08459A"/>
                </a:solidFill>
                <a:latin typeface="Calibri"/>
                <a:ea typeface="Calibri"/>
                <a:cs typeface="Calibri"/>
              </a:rPr>
              <a:t>Communication Assessment</a:t>
            </a:r>
            <a:endParaRPr lang="en-US"/>
          </a:p>
          <a:p>
            <a:pPr marL="514350" indent="-514350">
              <a:spcBef>
                <a:spcPts val="0"/>
              </a:spcBef>
              <a:spcAft>
                <a:spcPts val="1200"/>
              </a:spcAft>
              <a:buAutoNum type="arabicPeriod"/>
            </a:pPr>
            <a:r>
              <a:rPr lang="en-US" sz="2700" b="1">
                <a:solidFill>
                  <a:srgbClr val="08459A"/>
                </a:solidFill>
                <a:latin typeface="Calibri"/>
                <a:ea typeface="Calibri"/>
                <a:cs typeface="Calibri"/>
              </a:rPr>
              <a:t>Communication Plan</a:t>
            </a:r>
          </a:p>
          <a:p>
            <a:pPr marL="514350" indent="-514350">
              <a:spcBef>
                <a:spcPts val="0"/>
              </a:spcBef>
              <a:spcAft>
                <a:spcPts val="1200"/>
              </a:spcAft>
              <a:buAutoNum type="arabicPeriod"/>
            </a:pPr>
            <a:r>
              <a:rPr lang="en-US" sz="2700" b="1">
                <a:solidFill>
                  <a:srgbClr val="08459A"/>
                </a:solidFill>
                <a:latin typeface="Calibri"/>
                <a:ea typeface="Calibri"/>
                <a:cs typeface="Calibri"/>
              </a:rPr>
              <a:t>Appropriate use of auxiliary aids</a:t>
            </a:r>
          </a:p>
        </p:txBody>
      </p:sp>
      <p:grpSp>
        <p:nvGrpSpPr>
          <p:cNvPr id="5" name="Group 4" descr="Picture: A screenshot of https://www.aclu.org/cobb-v-georgia-department-of-community-supervision/settlement-agreement/terms-and-conditions-part-i#communication-assessment-and-plan. The text reads:&#10;&#10;NOTICE TO THE CLASS: COBB V. GEORGIA DEPARTMENT OF COMMUNITY SUPERVISION › SETTLEMENT AGREEMENT ›&#10;Terms and Conditions (Part I)&#10;This is the ASL translation and plain language version of Cobb v Georgia Department of Community Supervision Settlement Agreement.&#10;&#10;The focus is on &quot;Communication Assessment and Plan&quot;. &#10;&#10;A deaf brown-skinned man with short wavy black hair, a goatee, boxy glasses, and wearing a purple button-down shirt while signing &quot;ASSESSMENT&quot; in front of a blue background.">
            <a:extLst>
              <a:ext uri="{FF2B5EF4-FFF2-40B4-BE49-F238E27FC236}">
                <a16:creationId xmlns:a16="http://schemas.microsoft.com/office/drawing/2014/main" id="{796D74B7-B97B-F387-435E-49BA85BA3E88}"/>
              </a:ext>
              <a:ext uri="{C183D7F6-B498-43B3-948B-1728B52AA6E4}">
                <adec:decorative xmlns:adec="http://schemas.microsoft.com/office/drawing/2017/decorative" val="0"/>
              </a:ext>
            </a:extLst>
          </p:cNvPr>
          <p:cNvGrpSpPr/>
          <p:nvPr/>
        </p:nvGrpSpPr>
        <p:grpSpPr>
          <a:xfrm>
            <a:off x="4155423" y="1077243"/>
            <a:ext cx="4386092" cy="3518728"/>
            <a:chOff x="4155423" y="1077243"/>
            <a:chExt cx="4386092" cy="3518728"/>
          </a:xfrm>
        </p:grpSpPr>
        <p:pic>
          <p:nvPicPr>
            <p:cNvPr id="13" name="Picture 12" descr="The focus is on &quot;Communication Assessment and Plan&quot;. &#10;&#10;A deaf brown-skinned man with short wavy black hair, a goatee, boxy glasses, and wearing a purple button-down shirt while signing &quot;ASSESSMENT&quot; in front of a blue background.">
              <a:extLst>
                <a:ext uri="{FF2B5EF4-FFF2-40B4-BE49-F238E27FC236}">
                  <a16:creationId xmlns:a16="http://schemas.microsoft.com/office/drawing/2014/main" id="{A47AC2DA-B6B1-92D1-9B62-64FE8B7329E9}"/>
                </a:ext>
              </a:extLst>
            </p:cNvPr>
            <p:cNvPicPr>
              <a:picLocks noChangeAspect="1"/>
            </p:cNvPicPr>
            <p:nvPr/>
          </p:nvPicPr>
          <p:blipFill rotWithShape="1">
            <a:blip r:embed="rId2"/>
            <a:srcRect l="27085" t="6000" r="26905" b="49733"/>
            <a:stretch/>
          </p:blipFill>
          <p:spPr>
            <a:xfrm>
              <a:off x="4155423" y="2309755"/>
              <a:ext cx="4386050" cy="2286216"/>
            </a:xfrm>
            <a:prstGeom prst="rect">
              <a:avLst/>
            </a:prstGeom>
          </p:spPr>
        </p:pic>
        <p:pic>
          <p:nvPicPr>
            <p:cNvPr id="3" name="Picture 2" descr="A screenshot of https://www.aclu.org/cobb-v-georgia-department-of-community-supervision/settlement-agreement/terms-and-conditions-part-i#communication-assessment-and-plan. The text reads:&#10;&#10;NOTICE TO THE CLASS: COBB V. GEORGIA DEPARTMENT OF COMMUNITY SUPERVISION › SETTLEMENT AGREEMENT ›&#10;Terms and Conditions (Part I)&#10;This is the ASL translation and plain language version of Cobb v Georgia Department of Community Supervision Settlement Agreement.">
              <a:extLst>
                <a:ext uri="{FF2B5EF4-FFF2-40B4-BE49-F238E27FC236}">
                  <a16:creationId xmlns:a16="http://schemas.microsoft.com/office/drawing/2014/main" id="{F0C3F369-568D-143F-91D6-594FCA317479}"/>
                </a:ext>
              </a:extLst>
            </p:cNvPr>
            <p:cNvPicPr>
              <a:picLocks noChangeAspect="1"/>
            </p:cNvPicPr>
            <p:nvPr/>
          </p:nvPicPr>
          <p:blipFill rotWithShape="1">
            <a:blip r:embed="rId3"/>
            <a:srcRect l="31062" t="12457" r="30986" b="67935"/>
            <a:stretch/>
          </p:blipFill>
          <p:spPr>
            <a:xfrm>
              <a:off x="4155424" y="1077243"/>
              <a:ext cx="4386091" cy="1233120"/>
            </a:xfrm>
            <a:prstGeom prst="rect">
              <a:avLst/>
            </a:prstGeom>
          </p:spPr>
        </p:pic>
      </p:grpSp>
      <p:sp>
        <p:nvSpPr>
          <p:cNvPr id="6" name="Rectangle 5">
            <a:extLst>
              <a:ext uri="{FF2B5EF4-FFF2-40B4-BE49-F238E27FC236}">
                <a16:creationId xmlns:a16="http://schemas.microsoft.com/office/drawing/2014/main" id="{306A00E4-D710-42C9-B75F-324E2DF5537D}"/>
              </a:ext>
            </a:extLst>
          </p:cNvPr>
          <p:cNvSpPr/>
          <p:nvPr/>
        </p:nvSpPr>
        <p:spPr>
          <a:xfrm>
            <a:off x="3252004" y="4675738"/>
            <a:ext cx="2491067" cy="369332"/>
          </a:xfrm>
          <a:prstGeom prst="rect">
            <a:avLst/>
          </a:prstGeom>
        </p:spPr>
        <p:txBody>
          <a:bodyPr wrap="none" lIns="91440" tIns="45720" rIns="91440" bIns="45720" anchor="t">
            <a:spAutoFit/>
          </a:bodyPr>
          <a:lstStyle/>
          <a:p>
            <a:r>
              <a:rPr lang="en-US" i="1">
                <a:solidFill>
                  <a:schemeClr val="bg1"/>
                </a:solidFill>
                <a:latin typeface="+mj-lt"/>
                <a:ea typeface="ＭＳ Ｐゴシック"/>
              </a:rPr>
              <a:t>Cobb v. GDCS Case Study</a:t>
            </a:r>
            <a:endParaRPr lang="en-US">
              <a:solidFill>
                <a:schemeClr val="bg1"/>
              </a:solidFill>
              <a:latin typeface="Calibri"/>
            </a:endParaRPr>
          </a:p>
        </p:txBody>
      </p:sp>
    </p:spTree>
    <p:extLst>
      <p:ext uri="{BB962C8B-B14F-4D97-AF65-F5344CB8AC3E}">
        <p14:creationId xmlns:p14="http://schemas.microsoft.com/office/powerpoint/2010/main" val="6877636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BA254C-3C2A-E01F-D43B-AF8098E3F64B}"/>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B0C4340A-1BBB-5A68-1D04-D1747C071AA0}"/>
              </a:ext>
              <a:ext uri="{C183D7F6-B498-43B3-948B-1728B52AA6E4}">
                <adec:decorative xmlns:adec="http://schemas.microsoft.com/office/drawing/2017/decorative" val="1"/>
              </a:ext>
            </a:extLst>
          </p:cNvPr>
          <p:cNvSpPr/>
          <p:nvPr/>
        </p:nvSpPr>
        <p:spPr>
          <a:xfrm>
            <a:off x="0" y="0"/>
            <a:ext cx="9144000" cy="516255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81639" tIns="40819" rIns="81639" bIns="40819" rtlCol="0" anchor="ctr"/>
          <a:lstStyle/>
          <a:p>
            <a:pPr algn="ctr"/>
            <a:endParaRPr lang="en-US">
              <a:solidFill>
                <a:schemeClr val="lt1"/>
              </a:solidFill>
            </a:endParaRPr>
          </a:p>
        </p:txBody>
      </p:sp>
      <p:sp>
        <p:nvSpPr>
          <p:cNvPr id="19457" name="Title 3">
            <a:extLst>
              <a:ext uri="{FF2B5EF4-FFF2-40B4-BE49-F238E27FC236}">
                <a16:creationId xmlns:a16="http://schemas.microsoft.com/office/drawing/2014/main" id="{0E70972E-D100-21FE-B190-A75737494AC5}"/>
              </a:ext>
            </a:extLst>
          </p:cNvPr>
          <p:cNvSpPr>
            <a:spLocks noGrp="1"/>
          </p:cNvSpPr>
          <p:nvPr>
            <p:ph type="ctrTitle"/>
          </p:nvPr>
        </p:nvSpPr>
        <p:spPr>
          <a:xfrm>
            <a:off x="457200" y="2095500"/>
            <a:ext cx="8229600" cy="971550"/>
          </a:xfrm>
        </p:spPr>
        <p:txBody>
          <a:bodyPr/>
          <a:lstStyle/>
          <a:p>
            <a:pPr algn="ctr"/>
            <a:r>
              <a:rPr lang="en-US" sz="4500">
                <a:solidFill>
                  <a:schemeClr val="bg1"/>
                </a:solidFill>
                <a:latin typeface="Calibri"/>
                <a:ea typeface="Calibri"/>
                <a:cs typeface="Calibri"/>
              </a:rPr>
              <a:t>Supervision Litigation: </a:t>
            </a:r>
            <a:r>
              <a:rPr lang="en-US" sz="4500" i="1">
                <a:solidFill>
                  <a:schemeClr val="bg1"/>
                </a:solidFill>
                <a:latin typeface="Calibri"/>
                <a:ea typeface="Calibri"/>
                <a:cs typeface="Calibri"/>
              </a:rPr>
              <a:t>Mathis v. United States Parole Commission</a:t>
            </a:r>
            <a:endParaRPr lang="en-US" sz="4500">
              <a:solidFill>
                <a:schemeClr val="bg1"/>
              </a:solidFill>
              <a:latin typeface="Calibri"/>
              <a:ea typeface="Calibri"/>
              <a:cs typeface="Calibri"/>
            </a:endParaRPr>
          </a:p>
        </p:txBody>
      </p:sp>
    </p:spTree>
    <p:extLst>
      <p:ext uri="{BB962C8B-B14F-4D97-AF65-F5344CB8AC3E}">
        <p14:creationId xmlns:p14="http://schemas.microsoft.com/office/powerpoint/2010/main" val="38898648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2069AC-C7EC-97A0-330D-1CA5CD8099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0D7DAE-4B17-F799-6230-AB3BA7CC72C7}"/>
              </a:ext>
            </a:extLst>
          </p:cNvPr>
          <p:cNvSpPr>
            <a:spLocks noGrp="1"/>
          </p:cNvSpPr>
          <p:nvPr>
            <p:ph type="ctrTitle"/>
          </p:nvPr>
        </p:nvSpPr>
        <p:spPr>
          <a:xfrm>
            <a:off x="457200" y="-113576"/>
            <a:ext cx="8229600" cy="971550"/>
          </a:xfrm>
        </p:spPr>
        <p:txBody>
          <a:bodyPr/>
          <a:lstStyle/>
          <a:p>
            <a:pPr algn="ctr"/>
            <a:r>
              <a:rPr lang="en-US" i="1">
                <a:latin typeface="Calibri"/>
                <a:ea typeface="Calibri"/>
                <a:cs typeface="Calibri"/>
              </a:rPr>
              <a:t>Mathis v. USPC</a:t>
            </a:r>
            <a:endParaRPr lang="en-US">
              <a:latin typeface="Calibri"/>
              <a:ea typeface="Calibri"/>
              <a:cs typeface="Calibri"/>
            </a:endParaRPr>
          </a:p>
        </p:txBody>
      </p:sp>
      <p:sp>
        <p:nvSpPr>
          <p:cNvPr id="4" name="Text Placeholder 3">
            <a:extLst>
              <a:ext uri="{FF2B5EF4-FFF2-40B4-BE49-F238E27FC236}">
                <a16:creationId xmlns:a16="http://schemas.microsoft.com/office/drawing/2014/main" id="{3CF3F96B-D8DE-B557-E549-40240BECB0CE}"/>
              </a:ext>
            </a:extLst>
          </p:cNvPr>
          <p:cNvSpPr>
            <a:spLocks noGrp="1"/>
          </p:cNvSpPr>
          <p:nvPr>
            <p:ph type="body" sz="quarter" idx="10"/>
          </p:nvPr>
        </p:nvSpPr>
        <p:spPr>
          <a:xfrm>
            <a:off x="75033" y="718201"/>
            <a:ext cx="5926679" cy="3671120"/>
          </a:xfrm>
        </p:spPr>
        <p:txBody>
          <a:bodyPr/>
          <a:lstStyle/>
          <a:p>
            <a:pPr marL="306070" indent="-306070">
              <a:buFont typeface="Wingdings" panose="05000000000000000000" pitchFamily="2" charset="2"/>
              <a:buChar char="§"/>
            </a:pPr>
            <a:r>
              <a:rPr lang="en-US" sz="2500" b="1">
                <a:latin typeface="Calibri"/>
                <a:ea typeface="Calibri"/>
                <a:cs typeface="Calibri"/>
              </a:rPr>
              <a:t>Systemic failure to accommodate people on parole/supervised release in Washington, D.C. </a:t>
            </a:r>
          </a:p>
          <a:p>
            <a:pPr marL="306070" indent="-306070">
              <a:buFont typeface="Wingdings" panose="05000000000000000000" pitchFamily="2" charset="2"/>
              <a:buChar char="§"/>
            </a:pPr>
            <a:r>
              <a:rPr lang="en-US" sz="2500" b="1">
                <a:latin typeface="Calibri"/>
                <a:ea typeface="Calibri"/>
                <a:cs typeface="Calibri"/>
              </a:rPr>
              <a:t>Covers all types of disabilities</a:t>
            </a:r>
          </a:p>
          <a:p>
            <a:pPr marL="306070" indent="-306070">
              <a:buFont typeface="Wingdings" panose="05000000000000000000" pitchFamily="2" charset="2"/>
              <a:buChar char="§"/>
            </a:pPr>
            <a:r>
              <a:rPr lang="en-US" sz="2500" b="1">
                <a:latin typeface="Calibri"/>
                <a:ea typeface="Calibri"/>
                <a:cs typeface="Calibri"/>
              </a:rPr>
              <a:t>Court rejected Motion to Dismiss &amp; granted Preliminary Injunction requiring accommodations for named Plaintiffs</a:t>
            </a:r>
          </a:p>
          <a:p>
            <a:pPr marL="306070" indent="-306070">
              <a:buFont typeface="Wingdings" panose="05000000000000000000" pitchFamily="2" charset="2"/>
              <a:buChar char="§"/>
            </a:pPr>
            <a:r>
              <a:rPr lang="en-US" sz="2500" b="1">
                <a:latin typeface="Calibri"/>
                <a:ea typeface="Calibri"/>
                <a:cs typeface="Calibri"/>
              </a:rPr>
              <a:t>Awaiting class-cert decision</a:t>
            </a:r>
          </a:p>
          <a:p>
            <a:pPr marL="306070" indent="-306070">
              <a:buFont typeface="Wingdings" panose="05000000000000000000" pitchFamily="2" charset="2"/>
              <a:buChar char="§"/>
            </a:pPr>
            <a:endParaRPr lang="en-US" sz="2800" b="1">
              <a:latin typeface="Calibri"/>
              <a:ea typeface="Calibri"/>
              <a:cs typeface="Calibri"/>
            </a:endParaRPr>
          </a:p>
          <a:p>
            <a:pPr marL="306070" indent="-306070">
              <a:buFont typeface="Wingdings" panose="05000000000000000000" pitchFamily="2" charset="2"/>
              <a:buChar char="§"/>
            </a:pPr>
            <a:endParaRPr lang="en-US" sz="2800" b="1">
              <a:latin typeface="Calibri"/>
              <a:ea typeface="Calibri"/>
              <a:cs typeface="Calibri"/>
            </a:endParaRPr>
          </a:p>
          <a:p>
            <a:pPr marL="306070" indent="-306070">
              <a:buFont typeface="Wingdings" panose="05000000000000000000" pitchFamily="2" charset="2"/>
              <a:buChar char="§"/>
            </a:pPr>
            <a:endParaRPr lang="en-US" sz="2800" b="1">
              <a:latin typeface="Calibri"/>
              <a:ea typeface="Calibri"/>
              <a:cs typeface="Calibri"/>
            </a:endParaRPr>
          </a:p>
        </p:txBody>
      </p:sp>
      <p:pic>
        <p:nvPicPr>
          <p:cNvPr id="3" name="Picture 2" descr="Copy of order granting preliminary injunction in Mathis v. USPC">
            <a:extLst>
              <a:ext uri="{FF2B5EF4-FFF2-40B4-BE49-F238E27FC236}">
                <a16:creationId xmlns:a16="http://schemas.microsoft.com/office/drawing/2014/main" id="{454F4ADE-DD5F-FCAE-4CF6-5C6510E15C72}"/>
              </a:ext>
            </a:extLst>
          </p:cNvPr>
          <p:cNvPicPr>
            <a:picLocks noChangeAspect="1"/>
          </p:cNvPicPr>
          <p:nvPr/>
        </p:nvPicPr>
        <p:blipFill>
          <a:blip r:embed="rId3"/>
          <a:stretch>
            <a:fillRect/>
          </a:stretch>
        </p:blipFill>
        <p:spPr>
          <a:xfrm>
            <a:off x="6105628" y="596417"/>
            <a:ext cx="2936016" cy="3914688"/>
          </a:xfrm>
          <a:prstGeom prst="rect">
            <a:avLst/>
          </a:prstGeom>
          <a:ln w="19050">
            <a:solidFill>
              <a:srgbClr val="002060"/>
            </a:solidFill>
          </a:ln>
        </p:spPr>
      </p:pic>
      <p:sp>
        <p:nvSpPr>
          <p:cNvPr id="5" name="Rectangle 4">
            <a:extLst>
              <a:ext uri="{FF2B5EF4-FFF2-40B4-BE49-F238E27FC236}">
                <a16:creationId xmlns:a16="http://schemas.microsoft.com/office/drawing/2014/main" id="{39DCB34B-BA6F-EA33-F49F-A0659F08D9F5}"/>
              </a:ext>
            </a:extLst>
          </p:cNvPr>
          <p:cNvSpPr/>
          <p:nvPr/>
        </p:nvSpPr>
        <p:spPr>
          <a:xfrm>
            <a:off x="3252004" y="4675738"/>
            <a:ext cx="2646558" cy="369332"/>
          </a:xfrm>
          <a:prstGeom prst="rect">
            <a:avLst/>
          </a:prstGeom>
        </p:spPr>
        <p:txBody>
          <a:bodyPr wrap="none" lIns="91440" tIns="45720" rIns="91440" bIns="45720" anchor="t">
            <a:spAutoFit/>
          </a:bodyPr>
          <a:lstStyle/>
          <a:p>
            <a:r>
              <a:rPr lang="en-US" i="1">
                <a:solidFill>
                  <a:schemeClr val="bg1"/>
                </a:solidFill>
                <a:latin typeface="+mj-lt"/>
                <a:ea typeface="ＭＳ Ｐゴシック"/>
              </a:rPr>
              <a:t>Mathis v. USPC Case Study</a:t>
            </a:r>
            <a:endParaRPr lang="en-US">
              <a:solidFill>
                <a:schemeClr val="bg1"/>
              </a:solidFill>
              <a:latin typeface="Calibri"/>
            </a:endParaRPr>
          </a:p>
        </p:txBody>
      </p:sp>
    </p:spTree>
    <p:extLst>
      <p:ext uri="{BB962C8B-B14F-4D97-AF65-F5344CB8AC3E}">
        <p14:creationId xmlns:p14="http://schemas.microsoft.com/office/powerpoint/2010/main" val="41257078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0DE01-CFF2-1D9B-5498-DFA2575341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09D5B1-0380-A62C-3368-6231D239F0D1}"/>
              </a:ext>
            </a:extLst>
          </p:cNvPr>
          <p:cNvSpPr>
            <a:spLocks noGrp="1"/>
          </p:cNvSpPr>
          <p:nvPr>
            <p:ph type="ctrTitle"/>
          </p:nvPr>
        </p:nvSpPr>
        <p:spPr>
          <a:xfrm>
            <a:off x="457200" y="0"/>
            <a:ext cx="8229600" cy="971550"/>
          </a:xfrm>
        </p:spPr>
        <p:txBody>
          <a:bodyPr/>
          <a:lstStyle/>
          <a:p>
            <a:pPr algn="ctr"/>
            <a:r>
              <a:rPr lang="en-US" sz="3000" i="1">
                <a:latin typeface="Calibri"/>
                <a:ea typeface="Calibri"/>
                <a:cs typeface="Calibri"/>
              </a:rPr>
              <a:t>Mathis v. USPC Key Takeaways</a:t>
            </a:r>
            <a:endParaRPr lang="en-US" sz="3000">
              <a:latin typeface="Calibri"/>
              <a:ea typeface="Calibri"/>
              <a:cs typeface="Calibri"/>
            </a:endParaRPr>
          </a:p>
        </p:txBody>
      </p:sp>
      <p:sp>
        <p:nvSpPr>
          <p:cNvPr id="4" name="Text Placeholder 3">
            <a:extLst>
              <a:ext uri="{FF2B5EF4-FFF2-40B4-BE49-F238E27FC236}">
                <a16:creationId xmlns:a16="http://schemas.microsoft.com/office/drawing/2014/main" id="{C673FF5C-FC4D-BF41-55B6-41436D6F62A7}"/>
              </a:ext>
            </a:extLst>
          </p:cNvPr>
          <p:cNvSpPr>
            <a:spLocks noGrp="1"/>
          </p:cNvSpPr>
          <p:nvPr>
            <p:ph type="body" sz="quarter" idx="10"/>
          </p:nvPr>
        </p:nvSpPr>
        <p:spPr>
          <a:xfrm>
            <a:off x="0" y="903355"/>
            <a:ext cx="5228705" cy="3671120"/>
          </a:xfrm>
        </p:spPr>
        <p:txBody>
          <a:bodyPr/>
          <a:lstStyle/>
          <a:p>
            <a:pPr marL="306070" indent="-306070">
              <a:buFont typeface="Wingdings" panose="05000000000000000000" pitchFamily="2" charset="2"/>
              <a:buChar char="§"/>
            </a:pPr>
            <a:r>
              <a:rPr lang="en-US" sz="2600" b="1">
                <a:latin typeface="Calibri"/>
                <a:ea typeface="Calibri"/>
                <a:cs typeface="Calibri"/>
              </a:rPr>
              <a:t>Discrimination is “by reason of” disability if disability makes it harder to navigate supervision without needed accommodations </a:t>
            </a:r>
          </a:p>
          <a:p>
            <a:pPr marL="663239" lvl="1" indent="-306070">
              <a:buFont typeface="Wingdings" panose="05000000000000000000" pitchFamily="2" charset="2"/>
              <a:buChar char="§"/>
            </a:pPr>
            <a:r>
              <a:rPr lang="en-US" sz="2600" b="1" i="1">
                <a:latin typeface="Calibri"/>
                <a:ea typeface="Calibri"/>
                <a:cs typeface="Calibri"/>
              </a:rPr>
              <a:t>Even if</a:t>
            </a:r>
            <a:r>
              <a:rPr lang="en-US" sz="2600" b="1">
                <a:latin typeface="Calibri"/>
                <a:ea typeface="Calibri"/>
                <a:cs typeface="Calibri"/>
              </a:rPr>
              <a:t> other factors </a:t>
            </a:r>
            <a:r>
              <a:rPr lang="en-US" sz="2600" b="1">
                <a:latin typeface="Calibri"/>
                <a:cs typeface="Calibri"/>
              </a:rPr>
              <a:t>(e.g., housing instability) contribute to </a:t>
            </a:r>
            <a:r>
              <a:rPr lang="en-US" sz="2600" b="1" i="1">
                <a:latin typeface="Calibri"/>
                <a:cs typeface="Calibri"/>
              </a:rPr>
              <a:t>downstream</a:t>
            </a:r>
            <a:r>
              <a:rPr lang="en-US" sz="2600" b="1">
                <a:latin typeface="Calibri"/>
                <a:cs typeface="Calibri"/>
              </a:rPr>
              <a:t> </a:t>
            </a:r>
            <a:r>
              <a:rPr lang="en-US" sz="2600" b="1" i="1">
                <a:latin typeface="Calibri"/>
                <a:cs typeface="Calibri"/>
              </a:rPr>
              <a:t>harms</a:t>
            </a:r>
            <a:r>
              <a:rPr lang="en-US" sz="2600" b="1">
                <a:latin typeface="Calibri"/>
                <a:cs typeface="Calibri"/>
              </a:rPr>
              <a:t> such as revocation</a:t>
            </a:r>
          </a:p>
        </p:txBody>
      </p:sp>
      <p:pic>
        <p:nvPicPr>
          <p:cNvPr id="5" name="Picture 4" descr="Illustration of a man sitting on a bench surrounded by papers, money, and a calendar.">
            <a:extLst>
              <a:ext uri="{FF2B5EF4-FFF2-40B4-BE49-F238E27FC236}">
                <a16:creationId xmlns:a16="http://schemas.microsoft.com/office/drawing/2014/main" id="{28BD5E3F-9BD4-44D4-5C6C-C566BD764746}"/>
              </a:ext>
            </a:extLst>
          </p:cNvPr>
          <p:cNvPicPr>
            <a:picLocks noChangeAspect="1"/>
          </p:cNvPicPr>
          <p:nvPr/>
        </p:nvPicPr>
        <p:blipFill>
          <a:blip r:embed="rId3"/>
          <a:stretch>
            <a:fillRect/>
          </a:stretch>
        </p:blipFill>
        <p:spPr>
          <a:xfrm>
            <a:off x="5145897" y="1209053"/>
            <a:ext cx="3739516" cy="2201885"/>
          </a:xfrm>
          <a:prstGeom prst="rect">
            <a:avLst/>
          </a:prstGeom>
          <a:ln w="19050">
            <a:solidFill>
              <a:schemeClr val="accent6">
                <a:lumMod val="50000"/>
              </a:schemeClr>
            </a:solidFill>
          </a:ln>
        </p:spPr>
      </p:pic>
      <p:sp>
        <p:nvSpPr>
          <p:cNvPr id="3" name="Rectangle 2">
            <a:extLst>
              <a:ext uri="{FF2B5EF4-FFF2-40B4-BE49-F238E27FC236}">
                <a16:creationId xmlns:a16="http://schemas.microsoft.com/office/drawing/2014/main" id="{438AD42E-17A7-9ED7-27DD-5E6EB507D767}"/>
              </a:ext>
            </a:extLst>
          </p:cNvPr>
          <p:cNvSpPr/>
          <p:nvPr/>
        </p:nvSpPr>
        <p:spPr>
          <a:xfrm>
            <a:off x="3252004" y="4675738"/>
            <a:ext cx="2646558" cy="369332"/>
          </a:xfrm>
          <a:prstGeom prst="rect">
            <a:avLst/>
          </a:prstGeom>
        </p:spPr>
        <p:txBody>
          <a:bodyPr wrap="none" lIns="91440" tIns="45720" rIns="91440" bIns="45720" anchor="t">
            <a:spAutoFit/>
          </a:bodyPr>
          <a:lstStyle/>
          <a:p>
            <a:r>
              <a:rPr lang="en-US" i="1">
                <a:solidFill>
                  <a:schemeClr val="bg1"/>
                </a:solidFill>
                <a:latin typeface="+mj-lt"/>
                <a:ea typeface="ＭＳ Ｐゴシック"/>
              </a:rPr>
              <a:t>Mathis v. USPC Case Study</a:t>
            </a:r>
            <a:endParaRPr lang="en-US">
              <a:solidFill>
                <a:schemeClr val="bg1"/>
              </a:solidFill>
              <a:latin typeface="Calibri"/>
            </a:endParaRPr>
          </a:p>
        </p:txBody>
      </p:sp>
    </p:spTree>
    <p:extLst>
      <p:ext uri="{BB962C8B-B14F-4D97-AF65-F5344CB8AC3E}">
        <p14:creationId xmlns:p14="http://schemas.microsoft.com/office/powerpoint/2010/main" val="42851719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B06FC-4C54-274F-0ADF-18D6D84EE8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E2D34B-320E-CA6E-C7BE-447C8A017F4F}"/>
              </a:ext>
            </a:extLst>
          </p:cNvPr>
          <p:cNvSpPr>
            <a:spLocks noGrp="1"/>
          </p:cNvSpPr>
          <p:nvPr>
            <p:ph type="ctrTitle"/>
          </p:nvPr>
        </p:nvSpPr>
        <p:spPr>
          <a:xfrm>
            <a:off x="457200" y="0"/>
            <a:ext cx="8229600" cy="971550"/>
          </a:xfrm>
        </p:spPr>
        <p:txBody>
          <a:bodyPr/>
          <a:lstStyle/>
          <a:p>
            <a:pPr algn="ctr"/>
            <a:r>
              <a:rPr lang="en-US" sz="3000" i="1">
                <a:latin typeface="Calibri"/>
                <a:ea typeface="Calibri"/>
                <a:cs typeface="Calibri"/>
              </a:rPr>
              <a:t>Mathis v. USPC Key Takeaways Cont’d</a:t>
            </a:r>
            <a:endParaRPr lang="en-US" sz="3000">
              <a:latin typeface="Calibri"/>
              <a:ea typeface="Calibri"/>
              <a:cs typeface="Calibri"/>
            </a:endParaRPr>
          </a:p>
        </p:txBody>
      </p:sp>
      <p:sp>
        <p:nvSpPr>
          <p:cNvPr id="4" name="Text Placeholder 3">
            <a:extLst>
              <a:ext uri="{FF2B5EF4-FFF2-40B4-BE49-F238E27FC236}">
                <a16:creationId xmlns:a16="http://schemas.microsoft.com/office/drawing/2014/main" id="{F9D1047C-E4E1-BD99-51C5-FAE8E92293AA}"/>
              </a:ext>
            </a:extLst>
          </p:cNvPr>
          <p:cNvSpPr>
            <a:spLocks noGrp="1"/>
          </p:cNvSpPr>
          <p:nvPr>
            <p:ph type="body" sz="quarter" idx="10"/>
          </p:nvPr>
        </p:nvSpPr>
        <p:spPr>
          <a:xfrm>
            <a:off x="70945" y="816645"/>
            <a:ext cx="5242034" cy="3671120"/>
          </a:xfrm>
        </p:spPr>
        <p:txBody>
          <a:bodyPr/>
          <a:lstStyle/>
          <a:p>
            <a:r>
              <a:rPr lang="en-US" sz="2800" b="1">
                <a:latin typeface="Calibri"/>
                <a:ea typeface="Calibri"/>
                <a:cs typeface="Calibri"/>
              </a:rPr>
              <a:t>Denial of equal treatment </a:t>
            </a:r>
            <a:r>
              <a:rPr lang="en-US" sz="2800" b="1" i="1">
                <a:latin typeface="Calibri"/>
                <a:ea typeface="Calibri"/>
                <a:cs typeface="Calibri"/>
              </a:rPr>
              <a:t>is itself</a:t>
            </a:r>
            <a:r>
              <a:rPr lang="en-US" sz="2800" b="1">
                <a:latin typeface="Calibri"/>
                <a:ea typeface="Calibri"/>
                <a:cs typeface="Calibri"/>
              </a:rPr>
              <a:t> an “injury” </a:t>
            </a:r>
          </a:p>
          <a:p>
            <a:pPr marL="642919" lvl="1" indent="-285750">
              <a:buFont typeface="Wingdings" panose="05000000000000000000" pitchFamily="2" charset="2"/>
              <a:buChar char="§"/>
            </a:pPr>
            <a:r>
              <a:rPr lang="en-US" sz="2600" b="1" i="1">
                <a:latin typeface="Calibri"/>
                <a:ea typeface="Calibri"/>
                <a:cs typeface="Calibri"/>
              </a:rPr>
              <a:t>Even if </a:t>
            </a:r>
            <a:r>
              <a:rPr lang="en-US" sz="2600" b="1">
                <a:latin typeface="Calibri"/>
                <a:ea typeface="Calibri"/>
                <a:cs typeface="Calibri"/>
              </a:rPr>
              <a:t>Plaintiffs ultimately complete supervision without any alleged violations</a:t>
            </a:r>
          </a:p>
          <a:p>
            <a:pPr marL="642919" lvl="1" indent="-285750">
              <a:buFont typeface="Wingdings" panose="05000000000000000000" pitchFamily="2" charset="2"/>
              <a:buChar char="§"/>
            </a:pPr>
            <a:r>
              <a:rPr lang="en-US" sz="2600" b="1">
                <a:latin typeface="Calibri"/>
                <a:ea typeface="Calibri"/>
                <a:cs typeface="Calibri"/>
              </a:rPr>
              <a:t>“The law requires no further downstream harms”</a:t>
            </a:r>
          </a:p>
          <a:p>
            <a:pPr marL="306070" indent="-306070">
              <a:buFont typeface="Wingdings" panose="05000000000000000000" pitchFamily="2" charset="2"/>
              <a:buChar char="§"/>
            </a:pPr>
            <a:endParaRPr lang="en-US" sz="2800" b="1">
              <a:latin typeface="Calibri"/>
              <a:ea typeface="Calibri"/>
              <a:cs typeface="Calibri"/>
            </a:endParaRPr>
          </a:p>
        </p:txBody>
      </p:sp>
      <p:pic>
        <p:nvPicPr>
          <p:cNvPr id="15" name="Picture 14" descr="Picture of uneven scales of justice.">
            <a:extLst>
              <a:ext uri="{FF2B5EF4-FFF2-40B4-BE49-F238E27FC236}">
                <a16:creationId xmlns:a16="http://schemas.microsoft.com/office/drawing/2014/main" id="{76145262-5C49-F476-7E49-4D00987083A9}"/>
              </a:ext>
            </a:extLst>
          </p:cNvPr>
          <p:cNvPicPr>
            <a:picLocks noChangeAspect="1"/>
          </p:cNvPicPr>
          <p:nvPr/>
        </p:nvPicPr>
        <p:blipFill>
          <a:blip r:embed="rId3"/>
          <a:stretch>
            <a:fillRect/>
          </a:stretch>
        </p:blipFill>
        <p:spPr>
          <a:xfrm>
            <a:off x="5024376" y="1123189"/>
            <a:ext cx="3990355" cy="2495991"/>
          </a:xfrm>
          <a:prstGeom prst="rect">
            <a:avLst/>
          </a:prstGeom>
        </p:spPr>
      </p:pic>
      <p:sp>
        <p:nvSpPr>
          <p:cNvPr id="3" name="Rectangle 2">
            <a:extLst>
              <a:ext uri="{FF2B5EF4-FFF2-40B4-BE49-F238E27FC236}">
                <a16:creationId xmlns:a16="http://schemas.microsoft.com/office/drawing/2014/main" id="{7A2F5052-8DBA-0ED2-438A-98F0FC1EAB74}"/>
              </a:ext>
            </a:extLst>
          </p:cNvPr>
          <p:cNvSpPr/>
          <p:nvPr/>
        </p:nvSpPr>
        <p:spPr>
          <a:xfrm>
            <a:off x="3252004" y="4675738"/>
            <a:ext cx="2646558" cy="369332"/>
          </a:xfrm>
          <a:prstGeom prst="rect">
            <a:avLst/>
          </a:prstGeom>
        </p:spPr>
        <p:txBody>
          <a:bodyPr wrap="none" lIns="91440" tIns="45720" rIns="91440" bIns="45720" anchor="t">
            <a:spAutoFit/>
          </a:bodyPr>
          <a:lstStyle/>
          <a:p>
            <a:r>
              <a:rPr lang="en-US" i="1">
                <a:solidFill>
                  <a:schemeClr val="bg1"/>
                </a:solidFill>
                <a:latin typeface="+mj-lt"/>
                <a:ea typeface="ＭＳ Ｐゴシック"/>
              </a:rPr>
              <a:t>Mathis v. USPC Case Study</a:t>
            </a:r>
            <a:endParaRPr lang="en-US">
              <a:solidFill>
                <a:schemeClr val="bg1"/>
              </a:solidFill>
              <a:latin typeface="Calibri"/>
            </a:endParaRPr>
          </a:p>
        </p:txBody>
      </p:sp>
    </p:spTree>
    <p:extLst>
      <p:ext uri="{BB962C8B-B14F-4D97-AF65-F5344CB8AC3E}">
        <p14:creationId xmlns:p14="http://schemas.microsoft.com/office/powerpoint/2010/main" val="2615446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A41200-3575-023A-B60A-15D074042071}"/>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28C195D7-1E16-0E21-4D32-7CCC3D973C2B}"/>
              </a:ext>
              <a:ext uri="{C183D7F6-B498-43B3-948B-1728B52AA6E4}">
                <adec:decorative xmlns:adec="http://schemas.microsoft.com/office/drawing/2017/decorative" val="1"/>
              </a:ext>
            </a:extLst>
          </p:cNvPr>
          <p:cNvSpPr/>
          <p:nvPr/>
        </p:nvSpPr>
        <p:spPr>
          <a:xfrm>
            <a:off x="0" y="0"/>
            <a:ext cx="9144000" cy="516255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81639" tIns="40819" rIns="81639" bIns="40819" rtlCol="0" anchor="ctr"/>
          <a:lstStyle/>
          <a:p>
            <a:pPr algn="ctr"/>
            <a:endParaRPr lang="en-US">
              <a:solidFill>
                <a:schemeClr val="lt1"/>
              </a:solidFill>
            </a:endParaRPr>
          </a:p>
        </p:txBody>
      </p:sp>
      <p:sp>
        <p:nvSpPr>
          <p:cNvPr id="19457" name="Title 3">
            <a:extLst>
              <a:ext uri="{FF2B5EF4-FFF2-40B4-BE49-F238E27FC236}">
                <a16:creationId xmlns:a16="http://schemas.microsoft.com/office/drawing/2014/main" id="{C30B7A28-44D7-BC5D-DAFD-7CB5B4245AB5}"/>
              </a:ext>
            </a:extLst>
          </p:cNvPr>
          <p:cNvSpPr>
            <a:spLocks noGrp="1"/>
          </p:cNvSpPr>
          <p:nvPr>
            <p:ph type="ctrTitle"/>
          </p:nvPr>
        </p:nvSpPr>
        <p:spPr>
          <a:xfrm>
            <a:off x="457200" y="2095500"/>
            <a:ext cx="8229600" cy="971550"/>
          </a:xfrm>
        </p:spPr>
        <p:txBody>
          <a:bodyPr/>
          <a:lstStyle/>
          <a:p>
            <a:pPr algn="ctr"/>
            <a:r>
              <a:rPr lang="en-US" sz="4500">
                <a:solidFill>
                  <a:schemeClr val="bg1"/>
                </a:solidFill>
                <a:latin typeface="Calibri"/>
                <a:ea typeface="Calibri"/>
                <a:cs typeface="Calibri"/>
              </a:rPr>
              <a:t>Using Disability Law in Daily Practice</a:t>
            </a:r>
          </a:p>
        </p:txBody>
      </p:sp>
    </p:spTree>
    <p:extLst>
      <p:ext uri="{BB962C8B-B14F-4D97-AF65-F5344CB8AC3E}">
        <p14:creationId xmlns:p14="http://schemas.microsoft.com/office/powerpoint/2010/main" val="36378629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F3371-5342-2357-C933-C91B2C179D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6AECF9-684F-172D-1AF8-51C361E559BE}"/>
              </a:ext>
            </a:extLst>
          </p:cNvPr>
          <p:cNvSpPr>
            <a:spLocks noGrp="1"/>
          </p:cNvSpPr>
          <p:nvPr>
            <p:ph type="ctrTitle"/>
          </p:nvPr>
        </p:nvSpPr>
        <p:spPr>
          <a:xfrm>
            <a:off x="-81279" y="-60017"/>
            <a:ext cx="9225280" cy="971550"/>
          </a:xfrm>
        </p:spPr>
        <p:txBody>
          <a:bodyPr/>
          <a:lstStyle/>
          <a:p>
            <a:pPr algn="ctr"/>
            <a:r>
              <a:rPr lang="en-US">
                <a:latin typeface="Calibri"/>
                <a:ea typeface="Calibri"/>
                <a:cs typeface="Calibri"/>
              </a:rPr>
              <a:t>Identifying Reasonable Accommodations</a:t>
            </a:r>
          </a:p>
        </p:txBody>
      </p:sp>
      <p:sp>
        <p:nvSpPr>
          <p:cNvPr id="4" name="Text Placeholder 3">
            <a:extLst>
              <a:ext uri="{FF2B5EF4-FFF2-40B4-BE49-F238E27FC236}">
                <a16:creationId xmlns:a16="http://schemas.microsoft.com/office/drawing/2014/main" id="{964755C4-3B48-06E3-6347-039C440E8E55}"/>
              </a:ext>
            </a:extLst>
          </p:cNvPr>
          <p:cNvSpPr>
            <a:spLocks noGrp="1"/>
          </p:cNvSpPr>
          <p:nvPr>
            <p:ph type="body" sz="quarter" idx="10"/>
          </p:nvPr>
        </p:nvSpPr>
        <p:spPr>
          <a:xfrm>
            <a:off x="-30091" y="720852"/>
            <a:ext cx="9025078" cy="3671120"/>
          </a:xfrm>
        </p:spPr>
        <p:txBody>
          <a:bodyPr/>
          <a:lstStyle/>
          <a:p>
            <a:pPr marL="306070" indent="-306070">
              <a:buFont typeface="Wingdings" panose="05000000000000000000" pitchFamily="2" charset="2"/>
              <a:buChar char="§"/>
            </a:pPr>
            <a:r>
              <a:rPr lang="en-US" sz="2800" b="1">
                <a:latin typeface="Calibri"/>
                <a:ea typeface="Calibri"/>
                <a:cs typeface="Calibri"/>
              </a:rPr>
              <a:t>Initiate the discussion with your client</a:t>
            </a:r>
          </a:p>
          <a:p>
            <a:pPr marL="306070" indent="-306070">
              <a:buFont typeface="Wingdings" panose="05000000000000000000" pitchFamily="2" charset="2"/>
              <a:buChar char="§"/>
            </a:pPr>
            <a:r>
              <a:rPr lang="en-US" sz="2800" b="1">
                <a:latin typeface="Calibri"/>
                <a:ea typeface="Calibri"/>
                <a:cs typeface="Calibri"/>
              </a:rPr>
              <a:t>Don’t make assumptions about disabilities</a:t>
            </a:r>
          </a:p>
          <a:p>
            <a:pPr marL="306070" indent="-306070">
              <a:buFont typeface="Wingdings" panose="05000000000000000000" pitchFamily="2" charset="2"/>
              <a:buChar char="§"/>
            </a:pPr>
            <a:r>
              <a:rPr lang="en-US" sz="2800" b="1">
                <a:latin typeface="Calibri"/>
                <a:ea typeface="Calibri"/>
                <a:cs typeface="Calibri"/>
              </a:rPr>
              <a:t>Ask open-ended questions</a:t>
            </a:r>
          </a:p>
          <a:p>
            <a:pPr marL="663239" lvl="1" indent="-306070">
              <a:buFont typeface="Wingdings" panose="05000000000000000000" pitchFamily="2" charset="2"/>
              <a:buChar char="§"/>
            </a:pPr>
            <a:r>
              <a:rPr lang="en-US" sz="2400" b="1">
                <a:latin typeface="Calibri"/>
                <a:ea typeface="Calibri"/>
                <a:cs typeface="Calibri"/>
              </a:rPr>
              <a:t>Are there any communication methods that work best for you?</a:t>
            </a:r>
          </a:p>
          <a:p>
            <a:pPr marL="663239" lvl="1" indent="-306070">
              <a:buFont typeface="Wingdings" panose="05000000000000000000" pitchFamily="2" charset="2"/>
              <a:buChar char="§"/>
            </a:pPr>
            <a:r>
              <a:rPr lang="en-US" sz="2400" b="1">
                <a:latin typeface="Calibri"/>
                <a:ea typeface="Calibri"/>
                <a:cs typeface="Calibri"/>
              </a:rPr>
              <a:t>Do you have any difficulty with reading, writing, or understanding information?</a:t>
            </a:r>
          </a:p>
          <a:p>
            <a:pPr marL="663239" lvl="1" indent="-306070">
              <a:buFont typeface="Wingdings" panose="05000000000000000000" pitchFamily="2" charset="2"/>
              <a:buChar char="§"/>
            </a:pPr>
            <a:r>
              <a:rPr lang="en-US" sz="2400" b="1">
                <a:latin typeface="Calibri"/>
                <a:ea typeface="Calibri"/>
                <a:cs typeface="Calibri"/>
              </a:rPr>
              <a:t>Are there any parts of the supervision process that you think might be challenging?</a:t>
            </a:r>
            <a:endParaRPr lang="en-US" sz="2800" b="1">
              <a:latin typeface="Calibri"/>
              <a:ea typeface="Calibri"/>
              <a:cs typeface="Calibri"/>
            </a:endParaRPr>
          </a:p>
        </p:txBody>
      </p:sp>
      <p:sp>
        <p:nvSpPr>
          <p:cNvPr id="6" name="Rectangle 5">
            <a:extLst>
              <a:ext uri="{FF2B5EF4-FFF2-40B4-BE49-F238E27FC236}">
                <a16:creationId xmlns:a16="http://schemas.microsoft.com/office/drawing/2014/main" id="{B84AB5DF-06C3-9A5D-D5DD-42C81FBC2F94}"/>
              </a:ext>
            </a:extLst>
          </p:cNvPr>
          <p:cNvSpPr/>
          <p:nvPr/>
        </p:nvSpPr>
        <p:spPr>
          <a:xfrm>
            <a:off x="2398923" y="4696395"/>
            <a:ext cx="3607206" cy="369332"/>
          </a:xfrm>
          <a:prstGeom prst="rect">
            <a:avLst/>
          </a:prstGeom>
        </p:spPr>
        <p:txBody>
          <a:bodyPr wrap="none">
            <a:spAutoFit/>
          </a:bodyPr>
          <a:lstStyle/>
          <a:p>
            <a:r>
              <a:rPr lang="en-US" i="1">
                <a:solidFill>
                  <a:schemeClr val="bg1"/>
                </a:solidFill>
                <a:latin typeface="+mj-lt"/>
              </a:rPr>
              <a:t>Using Disability Law in Daily Practice</a:t>
            </a:r>
          </a:p>
        </p:txBody>
      </p:sp>
    </p:spTree>
    <p:extLst>
      <p:ext uri="{BB962C8B-B14F-4D97-AF65-F5344CB8AC3E}">
        <p14:creationId xmlns:p14="http://schemas.microsoft.com/office/powerpoint/2010/main" val="2109592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1FC31-246A-CA08-0541-B182F108C5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8019FC-2AB7-2944-61EA-9DDC36775569}"/>
              </a:ext>
            </a:extLst>
          </p:cNvPr>
          <p:cNvSpPr>
            <a:spLocks noGrp="1"/>
          </p:cNvSpPr>
          <p:nvPr>
            <p:ph type="ctrTitle"/>
          </p:nvPr>
        </p:nvSpPr>
        <p:spPr>
          <a:xfrm>
            <a:off x="-81279" y="-60017"/>
            <a:ext cx="9225280" cy="971550"/>
          </a:xfrm>
        </p:spPr>
        <p:txBody>
          <a:bodyPr/>
          <a:lstStyle/>
          <a:p>
            <a:pPr algn="ctr"/>
            <a:r>
              <a:rPr lang="en-US">
                <a:latin typeface="Calibri"/>
                <a:ea typeface="Calibri"/>
                <a:cs typeface="Calibri"/>
              </a:rPr>
              <a:t>Universal Design in your Practice</a:t>
            </a:r>
          </a:p>
        </p:txBody>
      </p:sp>
      <p:sp>
        <p:nvSpPr>
          <p:cNvPr id="4" name="Text Placeholder 3">
            <a:extLst>
              <a:ext uri="{FF2B5EF4-FFF2-40B4-BE49-F238E27FC236}">
                <a16:creationId xmlns:a16="http://schemas.microsoft.com/office/drawing/2014/main" id="{C47FBBF3-F58B-199A-2FD7-4C540B57958B}"/>
              </a:ext>
            </a:extLst>
          </p:cNvPr>
          <p:cNvSpPr>
            <a:spLocks noGrp="1"/>
          </p:cNvSpPr>
          <p:nvPr>
            <p:ph type="body" sz="quarter" idx="10"/>
          </p:nvPr>
        </p:nvSpPr>
        <p:spPr>
          <a:xfrm>
            <a:off x="-30091" y="720852"/>
            <a:ext cx="4249878" cy="3671120"/>
          </a:xfrm>
        </p:spPr>
        <p:txBody>
          <a:bodyPr/>
          <a:lstStyle/>
          <a:p>
            <a:pPr marL="306070" indent="-306070">
              <a:buFont typeface="Wingdings" panose="05000000000000000000" pitchFamily="2" charset="2"/>
              <a:buChar char="§"/>
            </a:pPr>
            <a:r>
              <a:rPr lang="en-US" sz="2600" b="1">
                <a:latin typeface="Calibri"/>
                <a:ea typeface="Calibri"/>
                <a:cs typeface="Calibri"/>
              </a:rPr>
              <a:t>Provide flexible scheduling for appointments</a:t>
            </a:r>
          </a:p>
          <a:p>
            <a:pPr marL="306070" indent="-306070">
              <a:buFont typeface="Wingdings" panose="05000000000000000000" pitchFamily="2" charset="2"/>
              <a:buChar char="§"/>
            </a:pPr>
            <a:r>
              <a:rPr lang="en-US" sz="2600" b="1">
                <a:latin typeface="Calibri"/>
                <a:ea typeface="Calibri"/>
                <a:cs typeface="Calibri"/>
              </a:rPr>
              <a:t>Provide materials in plain language</a:t>
            </a:r>
          </a:p>
          <a:p>
            <a:pPr marL="306070" indent="-306070">
              <a:buFont typeface="Wingdings" panose="05000000000000000000" pitchFamily="2" charset="2"/>
              <a:buChar char="§"/>
            </a:pPr>
            <a:r>
              <a:rPr lang="en-US" sz="2600" b="1">
                <a:latin typeface="Calibri"/>
                <a:ea typeface="Calibri"/>
                <a:cs typeface="Calibri"/>
              </a:rPr>
              <a:t>Use teach-back technique rather than asking “do you understand?”</a:t>
            </a:r>
          </a:p>
          <a:p>
            <a:pPr marL="306070" indent="-306070">
              <a:buFont typeface="Wingdings" panose="05000000000000000000" pitchFamily="2" charset="2"/>
              <a:buChar char="§"/>
            </a:pPr>
            <a:r>
              <a:rPr lang="en-US" sz="2600" b="1">
                <a:latin typeface="Calibri"/>
                <a:ea typeface="Calibri"/>
                <a:cs typeface="Calibri"/>
              </a:rPr>
              <a:t>Provide take-home notes</a:t>
            </a:r>
          </a:p>
          <a:p>
            <a:pPr marL="663239" lvl="1" indent="-306070">
              <a:buFont typeface="Wingdings" panose="05000000000000000000" pitchFamily="2" charset="2"/>
              <a:buChar char="§"/>
            </a:pPr>
            <a:endParaRPr lang="en-US" sz="2800" b="1">
              <a:latin typeface="Calibri"/>
              <a:ea typeface="Calibri"/>
              <a:cs typeface="Calibri"/>
            </a:endParaRPr>
          </a:p>
          <a:p>
            <a:pPr marL="306070" indent="-306070">
              <a:buFont typeface="Wingdings" panose="05000000000000000000" pitchFamily="2" charset="2"/>
              <a:buChar char="§"/>
            </a:pPr>
            <a:endParaRPr lang="en-US" sz="2800" b="1">
              <a:latin typeface="Calibri"/>
              <a:ea typeface="Calibri"/>
              <a:cs typeface="Calibri"/>
            </a:endParaRPr>
          </a:p>
          <a:p>
            <a:pPr marL="306070" indent="-306070">
              <a:buFont typeface="Wingdings" panose="05000000000000000000" pitchFamily="2" charset="2"/>
              <a:buChar char="§"/>
            </a:pPr>
            <a:endParaRPr lang="en-US" sz="2800" b="1">
              <a:latin typeface="Calibri"/>
              <a:ea typeface="Calibri"/>
              <a:cs typeface="Calibri"/>
            </a:endParaRPr>
          </a:p>
          <a:p>
            <a:pPr marL="306070" indent="-306070">
              <a:buFont typeface="Wingdings" panose="05000000000000000000" pitchFamily="2" charset="2"/>
              <a:buChar char="§"/>
            </a:pPr>
            <a:endParaRPr lang="en-US" sz="2800" b="1">
              <a:latin typeface="Calibri"/>
              <a:ea typeface="Calibri"/>
              <a:cs typeface="Calibri"/>
            </a:endParaRPr>
          </a:p>
        </p:txBody>
      </p:sp>
      <p:sp>
        <p:nvSpPr>
          <p:cNvPr id="6" name="Rectangle 5">
            <a:extLst>
              <a:ext uri="{FF2B5EF4-FFF2-40B4-BE49-F238E27FC236}">
                <a16:creationId xmlns:a16="http://schemas.microsoft.com/office/drawing/2014/main" id="{C41BED33-D41D-FA91-C8FB-3759B9E6FE02}"/>
              </a:ext>
            </a:extLst>
          </p:cNvPr>
          <p:cNvSpPr/>
          <p:nvPr/>
        </p:nvSpPr>
        <p:spPr>
          <a:xfrm>
            <a:off x="2398923" y="4696395"/>
            <a:ext cx="3607206" cy="369332"/>
          </a:xfrm>
          <a:prstGeom prst="rect">
            <a:avLst/>
          </a:prstGeom>
        </p:spPr>
        <p:txBody>
          <a:bodyPr wrap="none">
            <a:spAutoFit/>
          </a:bodyPr>
          <a:lstStyle/>
          <a:p>
            <a:r>
              <a:rPr lang="en-US" i="1">
                <a:solidFill>
                  <a:schemeClr val="bg1"/>
                </a:solidFill>
                <a:latin typeface="+mj-lt"/>
              </a:rPr>
              <a:t>Using Disability Law in Daily Practice</a:t>
            </a:r>
          </a:p>
        </p:txBody>
      </p:sp>
      <p:pic>
        <p:nvPicPr>
          <p:cNvPr id="4098" name="Picture 2" descr="A cartoon by sketchplanations using a green/orange palette and stick figure drawings shows a curb cut in use by people in wheelchairs, pushing strollers or luggage, or using bikes or skateboards. The text headline is &quot;The Curb-Cut Effect&quot;. Subtext says, &quot;when we design for disabilities...we make things better for everyone.&quot; ">
            <a:extLst>
              <a:ext uri="{FF2B5EF4-FFF2-40B4-BE49-F238E27FC236}">
                <a16:creationId xmlns:a16="http://schemas.microsoft.com/office/drawing/2014/main" id="{7DDB7C74-3C6E-18F1-5CC4-5442DEBE44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3627" y="722612"/>
            <a:ext cx="4363736" cy="3698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56379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DF4ED2-6BEF-B96E-CE5B-7583C5060D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D4E213-67C2-4E67-B339-1B8CF1A263B3}"/>
              </a:ext>
            </a:extLst>
          </p:cNvPr>
          <p:cNvSpPr>
            <a:spLocks noGrp="1"/>
          </p:cNvSpPr>
          <p:nvPr>
            <p:ph type="ctrTitle"/>
          </p:nvPr>
        </p:nvSpPr>
        <p:spPr>
          <a:xfrm>
            <a:off x="457200" y="-60017"/>
            <a:ext cx="8229600" cy="971550"/>
          </a:xfrm>
        </p:spPr>
        <p:txBody>
          <a:bodyPr/>
          <a:lstStyle/>
          <a:p>
            <a:pPr algn="ctr"/>
            <a:r>
              <a:rPr lang="en-US">
                <a:latin typeface="Calibri"/>
                <a:ea typeface="Calibri"/>
                <a:cs typeface="Calibri"/>
              </a:rPr>
              <a:t>Seeking Accommodations</a:t>
            </a:r>
          </a:p>
        </p:txBody>
      </p:sp>
      <p:sp>
        <p:nvSpPr>
          <p:cNvPr id="4" name="Text Placeholder 3">
            <a:extLst>
              <a:ext uri="{FF2B5EF4-FFF2-40B4-BE49-F238E27FC236}">
                <a16:creationId xmlns:a16="http://schemas.microsoft.com/office/drawing/2014/main" id="{F5C1226B-B0C8-5E83-AF79-69DEC7D4E2B8}"/>
              </a:ext>
            </a:extLst>
          </p:cNvPr>
          <p:cNvSpPr>
            <a:spLocks noGrp="1"/>
          </p:cNvSpPr>
          <p:nvPr>
            <p:ph type="body" sz="quarter" idx="10"/>
          </p:nvPr>
        </p:nvSpPr>
        <p:spPr>
          <a:xfrm>
            <a:off x="296408" y="965483"/>
            <a:ext cx="4092167" cy="2664985"/>
          </a:xfrm>
        </p:spPr>
        <p:style>
          <a:lnRef idx="2">
            <a:schemeClr val="dk1"/>
          </a:lnRef>
          <a:fillRef idx="1">
            <a:schemeClr val="lt1"/>
          </a:fillRef>
          <a:effectRef idx="0">
            <a:schemeClr val="dk1"/>
          </a:effectRef>
          <a:fontRef idx="minor">
            <a:schemeClr val="dk1"/>
          </a:fontRef>
        </p:style>
        <p:txBody>
          <a:bodyPr/>
          <a:lstStyle/>
          <a:p>
            <a:pPr marL="357169" lvl="1" indent="0" algn="ctr">
              <a:buNone/>
            </a:pPr>
            <a:r>
              <a:rPr lang="en-US" sz="2800" b="1" u="sng">
                <a:latin typeface="Calibri"/>
                <a:ea typeface="Calibri"/>
                <a:cs typeface="Calibri"/>
              </a:rPr>
              <a:t>When to Raise</a:t>
            </a:r>
          </a:p>
          <a:p>
            <a:pPr marL="306070" lvl="1" indent="-306070">
              <a:spcAft>
                <a:spcPts val="536"/>
              </a:spcAft>
              <a:buFont typeface="Wingdings" panose="05000000000000000000" pitchFamily="2" charset="2"/>
              <a:buChar char="§"/>
            </a:pPr>
            <a:r>
              <a:rPr lang="en-US" sz="2800" b="1">
                <a:latin typeface="Calibri"/>
                <a:cs typeface="Calibri"/>
              </a:rPr>
              <a:t>When conditions are set</a:t>
            </a:r>
          </a:p>
          <a:p>
            <a:pPr marL="306070" lvl="1" indent="-306070">
              <a:spcAft>
                <a:spcPts val="536"/>
              </a:spcAft>
              <a:buFont typeface="Wingdings" panose="05000000000000000000" pitchFamily="2" charset="2"/>
              <a:buChar char="§"/>
            </a:pPr>
            <a:r>
              <a:rPr lang="en-US" sz="2800" b="1">
                <a:latin typeface="Calibri"/>
                <a:cs typeface="Calibri"/>
              </a:rPr>
              <a:t>During course of supervision</a:t>
            </a:r>
          </a:p>
          <a:p>
            <a:pPr marL="306070" lvl="1" indent="-306070">
              <a:spcAft>
                <a:spcPts val="536"/>
              </a:spcAft>
              <a:buFont typeface="Wingdings" panose="05000000000000000000" pitchFamily="2" charset="2"/>
              <a:buChar char="§"/>
            </a:pPr>
            <a:r>
              <a:rPr lang="en-US" sz="2800" b="1">
                <a:latin typeface="Calibri"/>
                <a:cs typeface="Calibri"/>
              </a:rPr>
              <a:t>During revocation</a:t>
            </a:r>
          </a:p>
          <a:p>
            <a:pPr marL="306070" indent="-306070">
              <a:buFont typeface="Wingdings" panose="05000000000000000000" pitchFamily="2" charset="2"/>
              <a:buChar char="§"/>
            </a:pPr>
            <a:endParaRPr lang="en-US" sz="2800" b="1">
              <a:latin typeface="Calibri"/>
              <a:ea typeface="Calibri"/>
              <a:cs typeface="Calibri"/>
            </a:endParaRPr>
          </a:p>
        </p:txBody>
      </p:sp>
      <p:sp>
        <p:nvSpPr>
          <p:cNvPr id="6" name="Rectangle 5">
            <a:extLst>
              <a:ext uri="{FF2B5EF4-FFF2-40B4-BE49-F238E27FC236}">
                <a16:creationId xmlns:a16="http://schemas.microsoft.com/office/drawing/2014/main" id="{92BC861B-6B96-6E4D-ABE2-40B4A74DD31F}"/>
              </a:ext>
            </a:extLst>
          </p:cNvPr>
          <p:cNvSpPr/>
          <p:nvPr/>
        </p:nvSpPr>
        <p:spPr>
          <a:xfrm>
            <a:off x="2398923" y="4696395"/>
            <a:ext cx="3607206" cy="369332"/>
          </a:xfrm>
          <a:prstGeom prst="rect">
            <a:avLst/>
          </a:prstGeom>
        </p:spPr>
        <p:txBody>
          <a:bodyPr wrap="none">
            <a:spAutoFit/>
          </a:bodyPr>
          <a:lstStyle/>
          <a:p>
            <a:r>
              <a:rPr lang="en-US" i="1">
                <a:solidFill>
                  <a:schemeClr val="bg1"/>
                </a:solidFill>
                <a:latin typeface="+mj-lt"/>
              </a:rPr>
              <a:t>Using Disability Law in Daily Practice</a:t>
            </a:r>
          </a:p>
        </p:txBody>
      </p:sp>
      <p:sp>
        <p:nvSpPr>
          <p:cNvPr id="10" name="TextBox 9">
            <a:extLst>
              <a:ext uri="{FF2B5EF4-FFF2-40B4-BE49-F238E27FC236}">
                <a16:creationId xmlns:a16="http://schemas.microsoft.com/office/drawing/2014/main" id="{473A94EF-13E2-2589-C8DE-18A7C1FF1643}"/>
              </a:ext>
            </a:extLst>
          </p:cNvPr>
          <p:cNvSpPr txBox="1"/>
          <p:nvPr/>
        </p:nvSpPr>
        <p:spPr>
          <a:xfrm>
            <a:off x="1428463" y="3795191"/>
            <a:ext cx="6653927" cy="800219"/>
          </a:xfrm>
          <a:prstGeom prst="rect">
            <a:avLst/>
          </a:prstGeom>
          <a:noFill/>
        </p:spPr>
        <p:txBody>
          <a:bodyPr wrap="square" rtlCol="0">
            <a:spAutoFit/>
          </a:bodyPr>
          <a:lstStyle/>
          <a:p>
            <a:r>
              <a:rPr lang="en-US" sz="2800" b="1" i="1">
                <a:latin typeface="Calibri"/>
                <a:ea typeface="Calibri"/>
                <a:cs typeface="Calibri"/>
              </a:rPr>
              <a:t>Caveat: case-specific strategic concerns</a:t>
            </a:r>
          </a:p>
          <a:p>
            <a:endParaRPr lang="en-US"/>
          </a:p>
        </p:txBody>
      </p:sp>
      <p:sp>
        <p:nvSpPr>
          <p:cNvPr id="11" name="Text Placeholder 3">
            <a:extLst>
              <a:ext uri="{FF2B5EF4-FFF2-40B4-BE49-F238E27FC236}">
                <a16:creationId xmlns:a16="http://schemas.microsoft.com/office/drawing/2014/main" id="{D4FE5B5F-8800-4F12-94C7-C15C48E716AA}"/>
              </a:ext>
            </a:extLst>
          </p:cNvPr>
          <p:cNvSpPr txBox="1">
            <a:spLocks/>
          </p:cNvSpPr>
          <p:nvPr/>
        </p:nvSpPr>
        <p:spPr bwMode="auto">
          <a:xfrm>
            <a:off x="4755426" y="965484"/>
            <a:ext cx="4018084" cy="2664984"/>
          </a:xfrm>
          <a:prstGeom prst="rect">
            <a:avLst/>
          </a:prstGeom>
          <a:ln/>
          <a:extLst>
            <a:ext uri="{FAA26D3D-D897-4be2-8F04-BA451C77F1D7}">
              <ma14:placeholderFlag xmlns:ma14="http://schemas.microsoft.com/office/mac/drawingml/2011/main" xmlns="" val="1"/>
            </a:ext>
          </a:extLst>
        </p:spPr>
        <p:style>
          <a:lnRef idx="2">
            <a:schemeClr val="dk1"/>
          </a:lnRef>
          <a:fillRef idx="1">
            <a:schemeClr val="lt1"/>
          </a:fillRef>
          <a:effectRef idx="0">
            <a:schemeClr val="dk1"/>
          </a:effectRef>
          <a:fontRef idx="minor">
            <a:schemeClr val="dk1"/>
          </a:fontRef>
        </p:style>
        <p:txBody>
          <a:bodyPr vert="horz" wrap="square" lIns="81639" tIns="40819" rIns="81639" bIns="40819" numCol="1" anchor="t" anchorCtr="0" compatLnSpc="1">
            <a:prstTxWarp prst="textNoShape">
              <a:avLst/>
            </a:prstTxWarp>
          </a:bodyPr>
          <a:lstStyle>
            <a:lvl1pPr marL="306146" indent="-306146" algn="l" defTabSz="408194" rtl="0" eaLnBrk="0" fontAlgn="base" hangingPunct="0">
              <a:lnSpc>
                <a:spcPct val="100000"/>
              </a:lnSpc>
              <a:spcBef>
                <a:spcPct val="20000"/>
              </a:spcBef>
              <a:spcAft>
                <a:spcPts val="536"/>
              </a:spcAft>
              <a:buClr>
                <a:srgbClr val="3971AB"/>
              </a:buClr>
              <a:buFont typeface="Wingdings" charset="0"/>
              <a:buChar char="§"/>
              <a:defRPr sz="2100" kern="1200">
                <a:solidFill>
                  <a:srgbClr val="08459A"/>
                </a:solidFill>
                <a:latin typeface="CentSchbook BT Roman"/>
                <a:ea typeface="ＭＳ Ｐゴシック" pitchFamily="-65" charset="-128"/>
                <a:cs typeface="ＭＳ Ｐゴシック" pitchFamily="-65" charset="-128"/>
              </a:defRPr>
            </a:lvl1pPr>
            <a:lvl2pPr marL="663315" indent="-255121" algn="l" defTabSz="408194" rtl="0" eaLnBrk="0" fontAlgn="base" hangingPunct="0">
              <a:spcBef>
                <a:spcPct val="20000"/>
              </a:spcBef>
              <a:spcAft>
                <a:spcPct val="0"/>
              </a:spcAft>
              <a:buClr>
                <a:srgbClr val="3971AB"/>
              </a:buClr>
              <a:buFont typeface="Wingdings" charset="2"/>
              <a:buChar char="§"/>
              <a:defRPr sz="1900" b="0" i="0" kern="1200">
                <a:solidFill>
                  <a:srgbClr val="08459A"/>
                </a:solidFill>
                <a:latin typeface="CentSchbook BT Roman"/>
                <a:ea typeface="ヒラギノ角ゴ Pro W3" charset="0"/>
                <a:cs typeface="Arial"/>
              </a:defRPr>
            </a:lvl2pPr>
            <a:lvl3pPr marL="1020485" indent="-204097" algn="l" defTabSz="408194" rtl="0" eaLnBrk="0" fontAlgn="base" hangingPunct="0">
              <a:spcBef>
                <a:spcPct val="20000"/>
              </a:spcBef>
              <a:spcAft>
                <a:spcPct val="0"/>
              </a:spcAft>
              <a:buClr>
                <a:srgbClr val="3971AB"/>
              </a:buClr>
              <a:buFont typeface="Wingdings" charset="0"/>
              <a:buChar char="§"/>
              <a:defRPr sz="1800" kern="1200">
                <a:solidFill>
                  <a:srgbClr val="00365C"/>
                </a:solidFill>
                <a:latin typeface="Arial"/>
                <a:ea typeface="Arial" pitchFamily="-65" charset="0"/>
                <a:cs typeface="Arial"/>
              </a:defRPr>
            </a:lvl3pPr>
            <a:lvl4pPr marL="1428679" indent="-204097" algn="l" defTabSz="408194" rtl="0" eaLnBrk="0" fontAlgn="base" hangingPunct="0">
              <a:spcBef>
                <a:spcPct val="20000"/>
              </a:spcBef>
              <a:spcAft>
                <a:spcPct val="0"/>
              </a:spcAft>
              <a:buClr>
                <a:srgbClr val="3971AB"/>
              </a:buClr>
              <a:buFont typeface="Arial" charset="0"/>
              <a:buChar char="•"/>
              <a:defRPr sz="1800" kern="1200">
                <a:solidFill>
                  <a:srgbClr val="00365C"/>
                </a:solidFill>
                <a:latin typeface="Arial"/>
                <a:ea typeface="Arial" pitchFamily="-65" charset="0"/>
                <a:cs typeface="Arial"/>
              </a:defRPr>
            </a:lvl4pPr>
            <a:lvl5pPr marL="1836873" indent="-204097" algn="l" defTabSz="408194" rtl="0" eaLnBrk="0" fontAlgn="base" hangingPunct="0">
              <a:spcBef>
                <a:spcPct val="20000"/>
              </a:spcBef>
              <a:spcAft>
                <a:spcPct val="0"/>
              </a:spcAft>
              <a:buClr>
                <a:srgbClr val="3971AB"/>
              </a:buClr>
              <a:buFont typeface="Wingdings" charset="0"/>
              <a:buChar char="§"/>
              <a:defRPr sz="1800" kern="1200">
                <a:solidFill>
                  <a:srgbClr val="00365C"/>
                </a:solidFill>
                <a:latin typeface="Arial"/>
                <a:ea typeface="Arial" pitchFamily="-65" charset="0"/>
                <a:cs typeface="Arial"/>
              </a:defRPr>
            </a:lvl5pPr>
            <a:lvl6pPr marL="2245066" indent="-204097" algn="l" defTabSz="408194" rtl="0" eaLnBrk="1" latinLnBrk="0" hangingPunct="1">
              <a:spcBef>
                <a:spcPct val="20000"/>
              </a:spcBef>
              <a:buFont typeface="Arial"/>
              <a:buChar char="•"/>
              <a:defRPr sz="1800" kern="1200">
                <a:solidFill>
                  <a:schemeClr val="tx1"/>
                </a:solidFill>
                <a:latin typeface="+mn-lt"/>
                <a:ea typeface="+mn-ea"/>
                <a:cs typeface="+mn-cs"/>
              </a:defRPr>
            </a:lvl6pPr>
            <a:lvl7pPr marL="2653260" indent="-204097" algn="l" defTabSz="408194" rtl="0" eaLnBrk="1" latinLnBrk="0" hangingPunct="1">
              <a:spcBef>
                <a:spcPct val="20000"/>
              </a:spcBef>
              <a:buFont typeface="Arial"/>
              <a:buChar char="•"/>
              <a:defRPr sz="1800" kern="1200">
                <a:solidFill>
                  <a:schemeClr val="tx1"/>
                </a:solidFill>
                <a:latin typeface="+mn-lt"/>
                <a:ea typeface="+mn-ea"/>
                <a:cs typeface="+mn-cs"/>
              </a:defRPr>
            </a:lvl7pPr>
            <a:lvl8pPr marL="3061454" indent="-204097" algn="l" defTabSz="408194" rtl="0" eaLnBrk="1" latinLnBrk="0" hangingPunct="1">
              <a:spcBef>
                <a:spcPct val="20000"/>
              </a:spcBef>
              <a:buFont typeface="Arial"/>
              <a:buChar char="•"/>
              <a:defRPr sz="1800" kern="1200">
                <a:solidFill>
                  <a:schemeClr val="tx1"/>
                </a:solidFill>
                <a:latin typeface="+mn-lt"/>
                <a:ea typeface="+mn-ea"/>
                <a:cs typeface="+mn-cs"/>
              </a:defRPr>
            </a:lvl8pPr>
            <a:lvl9pPr marL="3469648" indent="-204097" algn="l" defTabSz="408194"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None/>
            </a:pPr>
            <a:r>
              <a:rPr lang="en-US" sz="2800" b="1" u="sng">
                <a:latin typeface="Calibri"/>
                <a:ea typeface="Calibri"/>
                <a:cs typeface="Calibri"/>
              </a:rPr>
              <a:t>How to Raise</a:t>
            </a:r>
          </a:p>
          <a:p>
            <a:pPr marL="306070" indent="-306070">
              <a:buFont typeface="Wingdings" panose="05000000000000000000" pitchFamily="2" charset="2"/>
              <a:buChar char="§"/>
            </a:pPr>
            <a:r>
              <a:rPr lang="en-US" sz="2800" b="1">
                <a:latin typeface="Calibri"/>
                <a:ea typeface="Calibri"/>
                <a:cs typeface="Calibri"/>
              </a:rPr>
              <a:t>Court filings</a:t>
            </a:r>
          </a:p>
          <a:p>
            <a:pPr marL="306070" indent="-306070">
              <a:buFont typeface="Wingdings" panose="05000000000000000000" pitchFamily="2" charset="2"/>
              <a:buChar char="§"/>
            </a:pPr>
            <a:r>
              <a:rPr lang="en-US" sz="2800" b="1">
                <a:latin typeface="Calibri"/>
                <a:ea typeface="Calibri"/>
                <a:cs typeface="Calibri"/>
              </a:rPr>
              <a:t>Informal advocacy with supervision authorities</a:t>
            </a:r>
          </a:p>
          <a:p>
            <a:pPr marL="306070" indent="-306070">
              <a:buFont typeface="Wingdings" panose="05000000000000000000" pitchFamily="2" charset="2"/>
              <a:buChar char="§"/>
            </a:pPr>
            <a:r>
              <a:rPr lang="en-US" sz="2800" b="1">
                <a:latin typeface="Calibri"/>
                <a:ea typeface="Calibri"/>
                <a:cs typeface="Calibri"/>
              </a:rPr>
              <a:t>Demand letter</a:t>
            </a:r>
          </a:p>
          <a:p>
            <a:pPr marL="306070" indent="-306070">
              <a:buFont typeface="Wingdings" panose="05000000000000000000" pitchFamily="2" charset="2"/>
              <a:buChar char="§"/>
            </a:pPr>
            <a:endParaRPr lang="en-US" sz="2800" b="1">
              <a:latin typeface="Calibri"/>
              <a:ea typeface="Calibri"/>
              <a:cs typeface="Calibri"/>
            </a:endParaRPr>
          </a:p>
          <a:p>
            <a:pPr marL="306070" indent="-306070">
              <a:buFont typeface="Wingdings" panose="05000000000000000000" pitchFamily="2" charset="2"/>
              <a:buChar char="§"/>
            </a:pPr>
            <a:endParaRPr lang="en-US" sz="2800" b="1">
              <a:latin typeface="Calibri"/>
              <a:ea typeface="Calibri"/>
              <a:cs typeface="Calibri"/>
            </a:endParaRPr>
          </a:p>
          <a:p>
            <a:pPr marL="306070" indent="-306070">
              <a:buFont typeface="Wingdings" panose="05000000000000000000" pitchFamily="2" charset="2"/>
              <a:buChar char="§"/>
            </a:pPr>
            <a:endParaRPr lang="en-US" sz="2800" b="1">
              <a:latin typeface="Calibri"/>
              <a:ea typeface="Calibri"/>
              <a:cs typeface="Calibri"/>
            </a:endParaRPr>
          </a:p>
        </p:txBody>
      </p:sp>
    </p:spTree>
    <p:extLst>
      <p:ext uri="{BB962C8B-B14F-4D97-AF65-F5344CB8AC3E}">
        <p14:creationId xmlns:p14="http://schemas.microsoft.com/office/powerpoint/2010/main" val="3742074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6956" y="104775"/>
            <a:ext cx="8793480" cy="971550"/>
          </a:xfrm>
        </p:spPr>
        <p:txBody>
          <a:bodyPr/>
          <a:lstStyle/>
          <a:p>
            <a:pPr algn="ctr"/>
            <a:r>
              <a:rPr lang="en-US">
                <a:latin typeface="Calibri"/>
                <a:ea typeface="ＭＳ Ｐゴシック"/>
              </a:rPr>
              <a:t>Overrepresentation of Disability</a:t>
            </a:r>
            <a:endParaRPr lang="en-US"/>
          </a:p>
        </p:txBody>
      </p:sp>
      <p:sp>
        <p:nvSpPr>
          <p:cNvPr id="8" name="TextBox 7">
            <a:extLst>
              <a:ext uri="{FF2B5EF4-FFF2-40B4-BE49-F238E27FC236}">
                <a16:creationId xmlns:a16="http://schemas.microsoft.com/office/drawing/2014/main" id="{3EAB2AC3-1C93-8D48-97FF-BC4C60A87CB9}"/>
              </a:ext>
            </a:extLst>
          </p:cNvPr>
          <p:cNvSpPr txBox="1"/>
          <p:nvPr/>
        </p:nvSpPr>
        <p:spPr>
          <a:xfrm>
            <a:off x="126956" y="962025"/>
            <a:ext cx="8610600" cy="3354765"/>
          </a:xfrm>
          <a:prstGeom prst="rect">
            <a:avLst/>
          </a:prstGeom>
          <a:noFill/>
        </p:spPr>
        <p:txBody>
          <a:bodyPr wrap="square" lIns="91440" tIns="45720" rIns="91440" bIns="45720" anchor="t">
            <a:spAutoFit/>
          </a:bodyPr>
          <a:lstStyle/>
          <a:p>
            <a:pPr>
              <a:spcBef>
                <a:spcPts val="0"/>
              </a:spcBef>
              <a:spcAft>
                <a:spcPts val="1200"/>
              </a:spcAft>
            </a:pPr>
            <a:r>
              <a:rPr lang="en-US" sz="2700" b="1">
                <a:solidFill>
                  <a:srgbClr val="08459A"/>
                </a:solidFill>
                <a:latin typeface="Calibri"/>
                <a:ea typeface="Calibri"/>
                <a:cs typeface="Calibri"/>
              </a:rPr>
              <a:t>Higher rates of:</a:t>
            </a:r>
          </a:p>
          <a:p>
            <a:pPr marL="865394" lvl="1" indent="-457200">
              <a:spcBef>
                <a:spcPts val="0"/>
              </a:spcBef>
              <a:spcAft>
                <a:spcPts val="1200"/>
              </a:spcAft>
              <a:buFont typeface="Wingdings" panose="05000000000000000000" pitchFamily="2" charset="2"/>
              <a:buChar char="Ø"/>
            </a:pPr>
            <a:r>
              <a:rPr lang="en-US" sz="2700" b="1">
                <a:solidFill>
                  <a:srgbClr val="08459A"/>
                </a:solidFill>
                <a:latin typeface="Calibri"/>
                <a:ea typeface="Calibri"/>
                <a:cs typeface="Calibri"/>
              </a:rPr>
              <a:t>Mental health conditions</a:t>
            </a:r>
          </a:p>
          <a:p>
            <a:pPr marL="865394" lvl="1" indent="-457200">
              <a:spcBef>
                <a:spcPts val="0"/>
              </a:spcBef>
              <a:spcAft>
                <a:spcPts val="1200"/>
              </a:spcAft>
              <a:buFont typeface="Wingdings" panose="05000000000000000000" pitchFamily="2" charset="2"/>
              <a:buChar char="Ø"/>
            </a:pPr>
            <a:r>
              <a:rPr lang="en-US" sz="2700" b="1">
                <a:solidFill>
                  <a:srgbClr val="08459A"/>
                </a:solidFill>
                <a:latin typeface="Calibri"/>
                <a:ea typeface="Calibri"/>
                <a:cs typeface="Calibri"/>
              </a:rPr>
              <a:t>Substance Use Disorder</a:t>
            </a:r>
          </a:p>
          <a:p>
            <a:pPr marL="865394" lvl="1" indent="-457200">
              <a:spcBef>
                <a:spcPts val="0"/>
              </a:spcBef>
              <a:spcAft>
                <a:spcPts val="1200"/>
              </a:spcAft>
              <a:buFont typeface="Wingdings" panose="05000000000000000000" pitchFamily="2" charset="2"/>
              <a:buChar char="Ø"/>
            </a:pPr>
            <a:r>
              <a:rPr lang="en-US" sz="2700" b="1">
                <a:solidFill>
                  <a:srgbClr val="08459A"/>
                </a:solidFill>
                <a:latin typeface="Calibri"/>
                <a:ea typeface="Calibri"/>
                <a:cs typeface="Calibri"/>
              </a:rPr>
              <a:t>Intellectual/developmental disabilities</a:t>
            </a:r>
          </a:p>
          <a:p>
            <a:pPr marL="865394" lvl="1" indent="-457200">
              <a:spcBef>
                <a:spcPts val="0"/>
              </a:spcBef>
              <a:spcAft>
                <a:spcPts val="1200"/>
              </a:spcAft>
              <a:buFont typeface="Wingdings" panose="05000000000000000000" pitchFamily="2" charset="2"/>
              <a:buChar char="Ø"/>
            </a:pPr>
            <a:r>
              <a:rPr lang="en-US" sz="2700" b="1">
                <a:solidFill>
                  <a:srgbClr val="08459A"/>
                </a:solidFill>
                <a:latin typeface="Calibri"/>
                <a:ea typeface="Calibri"/>
                <a:cs typeface="Calibri"/>
              </a:rPr>
              <a:t>Chronic illnesses</a:t>
            </a:r>
          </a:p>
          <a:p>
            <a:pPr marL="865394" lvl="1" indent="-457200">
              <a:spcBef>
                <a:spcPts val="0"/>
              </a:spcBef>
              <a:spcAft>
                <a:spcPts val="1200"/>
              </a:spcAft>
              <a:buFont typeface="Wingdings" panose="05000000000000000000" pitchFamily="2" charset="2"/>
              <a:buChar char="Ø"/>
            </a:pPr>
            <a:r>
              <a:rPr lang="en-US" sz="2700" b="1">
                <a:solidFill>
                  <a:srgbClr val="08459A"/>
                </a:solidFill>
                <a:latin typeface="Calibri"/>
                <a:ea typeface="Calibri"/>
                <a:cs typeface="Calibri"/>
              </a:rPr>
              <a:t>Hearing and vision disabilities</a:t>
            </a:r>
          </a:p>
        </p:txBody>
      </p:sp>
      <p:sp>
        <p:nvSpPr>
          <p:cNvPr id="7" name="Rectangle 6">
            <a:extLst>
              <a:ext uri="{FF2B5EF4-FFF2-40B4-BE49-F238E27FC236}">
                <a16:creationId xmlns:a16="http://schemas.microsoft.com/office/drawing/2014/main" id="{8B3723C1-DD5E-819D-C739-4EDBF8D20726}"/>
              </a:ext>
            </a:extLst>
          </p:cNvPr>
          <p:cNvSpPr/>
          <p:nvPr/>
        </p:nvSpPr>
        <p:spPr>
          <a:xfrm>
            <a:off x="2901138" y="4675738"/>
            <a:ext cx="3798925" cy="646331"/>
          </a:xfrm>
          <a:prstGeom prst="rect">
            <a:avLst/>
          </a:prstGeom>
        </p:spPr>
        <p:txBody>
          <a:bodyPr wrap="none">
            <a:spAutoFit/>
          </a:bodyPr>
          <a:lstStyle/>
          <a:p>
            <a:r>
              <a:rPr lang="en-US" i="1">
                <a:solidFill>
                  <a:schemeClr val="bg1"/>
                </a:solidFill>
                <a:latin typeface="+mj-lt"/>
              </a:rPr>
              <a:t>Background: Supervision and Disability</a:t>
            </a:r>
          </a:p>
          <a:p>
            <a:endParaRPr lang="en-US" i="1">
              <a:solidFill>
                <a:schemeClr val="bg1"/>
              </a:solidFill>
              <a:latin typeface="+mj-lt"/>
            </a:endParaRPr>
          </a:p>
        </p:txBody>
      </p:sp>
    </p:spTree>
    <p:extLst>
      <p:ext uri="{BB962C8B-B14F-4D97-AF65-F5344CB8AC3E}">
        <p14:creationId xmlns:p14="http://schemas.microsoft.com/office/powerpoint/2010/main" val="37339186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F805C-7344-C928-FA4E-868A525EAF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E1FEBA-978C-D197-0CD5-0E6861C4A34F}"/>
              </a:ext>
            </a:extLst>
          </p:cNvPr>
          <p:cNvSpPr>
            <a:spLocks noGrp="1"/>
          </p:cNvSpPr>
          <p:nvPr>
            <p:ph type="ctrTitle"/>
          </p:nvPr>
        </p:nvSpPr>
        <p:spPr>
          <a:xfrm>
            <a:off x="457200" y="-60017"/>
            <a:ext cx="8229600" cy="971550"/>
          </a:xfrm>
        </p:spPr>
        <p:txBody>
          <a:bodyPr/>
          <a:lstStyle/>
          <a:p>
            <a:pPr algn="ctr"/>
            <a:r>
              <a:rPr lang="en-US">
                <a:latin typeface="Calibri"/>
                <a:ea typeface="Calibri"/>
                <a:cs typeface="Calibri"/>
              </a:rPr>
              <a:t>Potential Reasonable Accommodations</a:t>
            </a:r>
          </a:p>
        </p:txBody>
      </p:sp>
      <p:sp>
        <p:nvSpPr>
          <p:cNvPr id="4" name="Text Placeholder 3">
            <a:extLst>
              <a:ext uri="{FF2B5EF4-FFF2-40B4-BE49-F238E27FC236}">
                <a16:creationId xmlns:a16="http://schemas.microsoft.com/office/drawing/2014/main" id="{2AE68AE5-C1D8-13AD-A3FF-673A679792CA}"/>
              </a:ext>
            </a:extLst>
          </p:cNvPr>
          <p:cNvSpPr>
            <a:spLocks noGrp="1"/>
          </p:cNvSpPr>
          <p:nvPr>
            <p:ph type="body" sz="quarter" idx="10"/>
          </p:nvPr>
        </p:nvSpPr>
        <p:spPr>
          <a:xfrm>
            <a:off x="-30091" y="720852"/>
            <a:ext cx="8032920" cy="3671120"/>
          </a:xfrm>
        </p:spPr>
        <p:txBody>
          <a:bodyPr/>
          <a:lstStyle/>
          <a:p>
            <a:pPr marL="306070" indent="-306070">
              <a:buFont typeface="Wingdings" panose="05000000000000000000" pitchFamily="2" charset="2"/>
              <a:buChar char="§"/>
            </a:pPr>
            <a:r>
              <a:rPr lang="en-US" sz="2800" b="1">
                <a:latin typeface="Calibri"/>
                <a:ea typeface="Calibri"/>
                <a:cs typeface="Calibri"/>
              </a:rPr>
              <a:t>Moving meetings or making them virtual</a:t>
            </a:r>
          </a:p>
          <a:p>
            <a:pPr marL="306070" indent="-306070">
              <a:buFont typeface="Wingdings" panose="05000000000000000000" pitchFamily="2" charset="2"/>
              <a:buChar char="§"/>
            </a:pPr>
            <a:r>
              <a:rPr lang="en-US" sz="2800" b="1">
                <a:latin typeface="Calibri"/>
                <a:ea typeface="Calibri"/>
                <a:cs typeface="Calibri"/>
              </a:rPr>
              <a:t>Rescheduling appointments</a:t>
            </a:r>
          </a:p>
          <a:p>
            <a:pPr marL="306070" indent="-306070">
              <a:buFont typeface="Wingdings" panose="05000000000000000000" pitchFamily="2" charset="2"/>
              <a:buChar char="§"/>
            </a:pPr>
            <a:r>
              <a:rPr lang="en-US" sz="2800" b="1">
                <a:latin typeface="Calibri"/>
                <a:ea typeface="Calibri"/>
                <a:cs typeface="Calibri"/>
              </a:rPr>
              <a:t>Meeting reminders</a:t>
            </a:r>
          </a:p>
          <a:p>
            <a:pPr marL="306070" indent="-306070">
              <a:buFont typeface="Wingdings" panose="05000000000000000000" pitchFamily="2" charset="2"/>
              <a:buChar char="§"/>
            </a:pPr>
            <a:r>
              <a:rPr lang="en-US" sz="2800" b="1">
                <a:latin typeface="Calibri"/>
                <a:ea typeface="Calibri"/>
                <a:cs typeface="Calibri"/>
              </a:rPr>
              <a:t>Plain language</a:t>
            </a:r>
          </a:p>
          <a:p>
            <a:pPr marL="306070" indent="-306070">
              <a:buFont typeface="Wingdings" panose="05000000000000000000" pitchFamily="2" charset="2"/>
              <a:buChar char="§"/>
            </a:pPr>
            <a:r>
              <a:rPr lang="en-US" sz="2800" b="1">
                <a:latin typeface="Calibri"/>
                <a:ea typeface="Calibri"/>
                <a:cs typeface="Calibri"/>
              </a:rPr>
              <a:t>Consistent schedules and supervision officers</a:t>
            </a:r>
          </a:p>
          <a:p>
            <a:pPr marL="306070" indent="-306070">
              <a:buFont typeface="Wingdings" panose="05000000000000000000" pitchFamily="2" charset="2"/>
              <a:buChar char="§"/>
            </a:pPr>
            <a:r>
              <a:rPr lang="en-US" sz="2800" b="1">
                <a:latin typeface="Calibri"/>
                <a:ea typeface="Calibri"/>
                <a:cs typeface="Calibri"/>
              </a:rPr>
              <a:t>Interpreters or other communication aids</a:t>
            </a:r>
          </a:p>
          <a:p>
            <a:pPr marL="306070" indent="-306070">
              <a:buFont typeface="Wingdings" panose="05000000000000000000" pitchFamily="2" charset="2"/>
              <a:buChar char="§"/>
            </a:pPr>
            <a:endParaRPr lang="en-US" sz="2800" b="1">
              <a:latin typeface="Calibri"/>
              <a:ea typeface="Calibri"/>
              <a:cs typeface="Calibri"/>
            </a:endParaRPr>
          </a:p>
          <a:p>
            <a:pPr marL="306070" indent="-306070">
              <a:buFont typeface="Wingdings" panose="05000000000000000000" pitchFamily="2" charset="2"/>
              <a:buChar char="§"/>
            </a:pPr>
            <a:endParaRPr lang="en-US" sz="2800" b="1">
              <a:latin typeface="Calibri"/>
              <a:ea typeface="Calibri"/>
              <a:cs typeface="Calibri"/>
            </a:endParaRPr>
          </a:p>
          <a:p>
            <a:pPr marL="306070" indent="-306070">
              <a:buFont typeface="Wingdings" panose="05000000000000000000" pitchFamily="2" charset="2"/>
              <a:buChar char="§"/>
            </a:pPr>
            <a:endParaRPr lang="en-US" sz="2800" b="1">
              <a:latin typeface="Calibri"/>
              <a:ea typeface="Calibri"/>
              <a:cs typeface="Calibri"/>
            </a:endParaRPr>
          </a:p>
          <a:p>
            <a:pPr marL="306070" indent="-306070">
              <a:buFont typeface="Wingdings" panose="05000000000000000000" pitchFamily="2" charset="2"/>
              <a:buChar char="§"/>
            </a:pPr>
            <a:endParaRPr lang="en-US" sz="2800" b="1">
              <a:latin typeface="Calibri"/>
              <a:ea typeface="Calibri"/>
              <a:cs typeface="Calibri"/>
            </a:endParaRPr>
          </a:p>
        </p:txBody>
      </p:sp>
      <p:sp>
        <p:nvSpPr>
          <p:cNvPr id="6" name="Rectangle 5">
            <a:extLst>
              <a:ext uri="{FF2B5EF4-FFF2-40B4-BE49-F238E27FC236}">
                <a16:creationId xmlns:a16="http://schemas.microsoft.com/office/drawing/2014/main" id="{AF47A5CF-BA7A-DADB-630B-B8CDEA835176}"/>
              </a:ext>
            </a:extLst>
          </p:cNvPr>
          <p:cNvSpPr/>
          <p:nvPr/>
        </p:nvSpPr>
        <p:spPr>
          <a:xfrm>
            <a:off x="2398923" y="4696395"/>
            <a:ext cx="3607206" cy="369332"/>
          </a:xfrm>
          <a:prstGeom prst="rect">
            <a:avLst/>
          </a:prstGeom>
        </p:spPr>
        <p:txBody>
          <a:bodyPr wrap="none">
            <a:spAutoFit/>
          </a:bodyPr>
          <a:lstStyle/>
          <a:p>
            <a:r>
              <a:rPr lang="en-US" i="1">
                <a:solidFill>
                  <a:schemeClr val="bg1"/>
                </a:solidFill>
                <a:latin typeface="+mj-lt"/>
              </a:rPr>
              <a:t>Using Disability Law in Daily Practice</a:t>
            </a:r>
          </a:p>
        </p:txBody>
      </p:sp>
    </p:spTree>
    <p:extLst>
      <p:ext uri="{BB962C8B-B14F-4D97-AF65-F5344CB8AC3E}">
        <p14:creationId xmlns:p14="http://schemas.microsoft.com/office/powerpoint/2010/main" val="28021812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C6223-EE31-2DBF-0656-F4454F7D14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961343-2055-1AFB-68BD-C967501BED94}"/>
              </a:ext>
            </a:extLst>
          </p:cNvPr>
          <p:cNvSpPr>
            <a:spLocks noGrp="1"/>
          </p:cNvSpPr>
          <p:nvPr>
            <p:ph type="ctrTitle"/>
          </p:nvPr>
        </p:nvSpPr>
        <p:spPr>
          <a:xfrm>
            <a:off x="457200" y="-60017"/>
            <a:ext cx="8229600" cy="971550"/>
          </a:xfrm>
        </p:spPr>
        <p:txBody>
          <a:bodyPr/>
          <a:lstStyle/>
          <a:p>
            <a:pPr algn="ctr"/>
            <a:r>
              <a:rPr lang="en-US">
                <a:latin typeface="Calibri"/>
                <a:ea typeface="Calibri"/>
                <a:cs typeface="Calibri"/>
              </a:rPr>
              <a:t>Opportunities for Collaboration</a:t>
            </a:r>
          </a:p>
        </p:txBody>
      </p:sp>
      <p:sp>
        <p:nvSpPr>
          <p:cNvPr id="4" name="Text Placeholder 3">
            <a:extLst>
              <a:ext uri="{FF2B5EF4-FFF2-40B4-BE49-F238E27FC236}">
                <a16:creationId xmlns:a16="http://schemas.microsoft.com/office/drawing/2014/main" id="{CCAE1CBD-32A7-74C9-DC80-56DB9975B80C}"/>
              </a:ext>
            </a:extLst>
          </p:cNvPr>
          <p:cNvSpPr>
            <a:spLocks noGrp="1"/>
          </p:cNvSpPr>
          <p:nvPr>
            <p:ph type="body" sz="quarter" idx="10"/>
          </p:nvPr>
        </p:nvSpPr>
        <p:spPr>
          <a:xfrm>
            <a:off x="233679" y="1025275"/>
            <a:ext cx="4338322" cy="3671120"/>
          </a:xfrm>
        </p:spPr>
        <p:txBody>
          <a:bodyPr/>
          <a:lstStyle/>
          <a:p>
            <a:pPr marL="306070" indent="-306070">
              <a:buFont typeface="Wingdings" panose="05000000000000000000" pitchFamily="2" charset="2"/>
              <a:buChar char="§"/>
            </a:pPr>
            <a:r>
              <a:rPr lang="en-US" sz="2800" b="1">
                <a:latin typeface="Calibri"/>
                <a:ea typeface="Calibri"/>
                <a:cs typeface="Calibri"/>
              </a:rPr>
              <a:t>Thought partnership on individual cases</a:t>
            </a:r>
          </a:p>
          <a:p>
            <a:pPr marL="306070" indent="-306070">
              <a:buFont typeface="Wingdings" panose="05000000000000000000" pitchFamily="2" charset="2"/>
              <a:buChar char="§"/>
            </a:pPr>
            <a:r>
              <a:rPr lang="en-US" sz="2800" b="1">
                <a:latin typeface="Calibri"/>
                <a:ea typeface="Calibri"/>
                <a:cs typeface="Calibri"/>
              </a:rPr>
              <a:t>Resource sharing</a:t>
            </a:r>
          </a:p>
          <a:p>
            <a:pPr marL="306070" indent="-306070">
              <a:buFont typeface="Wingdings" panose="05000000000000000000" pitchFamily="2" charset="2"/>
              <a:buChar char="§"/>
            </a:pPr>
            <a:r>
              <a:rPr lang="en-US" sz="2800" b="1">
                <a:latin typeface="Calibri"/>
                <a:ea typeface="Calibri"/>
                <a:cs typeface="Calibri"/>
              </a:rPr>
              <a:t>Investigate systemic violations</a:t>
            </a:r>
          </a:p>
          <a:p>
            <a:pPr marL="306070" indent="-306070">
              <a:buFont typeface="Wingdings" panose="05000000000000000000" pitchFamily="2" charset="2"/>
              <a:buChar char="§"/>
            </a:pPr>
            <a:endParaRPr lang="en-US" sz="2800" b="1">
              <a:latin typeface="Calibri"/>
              <a:ea typeface="Calibri"/>
              <a:cs typeface="Calibri"/>
            </a:endParaRPr>
          </a:p>
          <a:p>
            <a:pPr marL="0" indent="0">
              <a:buNone/>
            </a:pPr>
            <a:endParaRPr lang="en-US" sz="2800" b="1">
              <a:latin typeface="Calibri"/>
              <a:ea typeface="Calibri"/>
              <a:cs typeface="Calibri"/>
            </a:endParaRPr>
          </a:p>
          <a:p>
            <a:pPr marL="306070" indent="-306070">
              <a:buFont typeface="Wingdings" panose="05000000000000000000" pitchFamily="2" charset="2"/>
              <a:buChar char="§"/>
            </a:pPr>
            <a:endParaRPr lang="en-US" sz="2800" b="1">
              <a:latin typeface="Calibri"/>
              <a:ea typeface="Calibri"/>
              <a:cs typeface="Calibri"/>
            </a:endParaRPr>
          </a:p>
        </p:txBody>
      </p:sp>
      <p:sp>
        <p:nvSpPr>
          <p:cNvPr id="6" name="Rectangle 5">
            <a:extLst>
              <a:ext uri="{FF2B5EF4-FFF2-40B4-BE49-F238E27FC236}">
                <a16:creationId xmlns:a16="http://schemas.microsoft.com/office/drawing/2014/main" id="{AA1C13D2-B78D-1831-E30A-360C7B83EDF6}"/>
              </a:ext>
            </a:extLst>
          </p:cNvPr>
          <p:cNvSpPr/>
          <p:nvPr/>
        </p:nvSpPr>
        <p:spPr>
          <a:xfrm>
            <a:off x="2398923" y="4696395"/>
            <a:ext cx="3607206" cy="369332"/>
          </a:xfrm>
          <a:prstGeom prst="rect">
            <a:avLst/>
          </a:prstGeom>
        </p:spPr>
        <p:txBody>
          <a:bodyPr wrap="none">
            <a:spAutoFit/>
          </a:bodyPr>
          <a:lstStyle/>
          <a:p>
            <a:r>
              <a:rPr lang="en-US" i="1">
                <a:solidFill>
                  <a:schemeClr val="bg1"/>
                </a:solidFill>
                <a:latin typeface="+mj-lt"/>
              </a:rPr>
              <a:t>Using Disability Law in Daily Practice</a:t>
            </a:r>
          </a:p>
        </p:txBody>
      </p:sp>
      <p:pic>
        <p:nvPicPr>
          <p:cNvPr id="5" name="Picture 4">
            <a:extLst>
              <a:ext uri="{FF2B5EF4-FFF2-40B4-BE49-F238E27FC236}">
                <a16:creationId xmlns:a16="http://schemas.microsoft.com/office/drawing/2014/main" id="{A4E94BF0-1D10-D0DB-8F2A-AF4F9F342A63}"/>
              </a:ext>
            </a:extLst>
          </p:cNvPr>
          <p:cNvPicPr>
            <a:picLocks noChangeAspect="1"/>
          </p:cNvPicPr>
          <p:nvPr/>
        </p:nvPicPr>
        <p:blipFill>
          <a:blip r:embed="rId3"/>
          <a:stretch>
            <a:fillRect/>
          </a:stretch>
        </p:blipFill>
        <p:spPr>
          <a:xfrm>
            <a:off x="4423294" y="778036"/>
            <a:ext cx="4263506" cy="3728478"/>
          </a:xfrm>
          <a:prstGeom prst="rect">
            <a:avLst/>
          </a:prstGeom>
        </p:spPr>
      </p:pic>
    </p:spTree>
    <p:extLst>
      <p:ext uri="{BB962C8B-B14F-4D97-AF65-F5344CB8AC3E}">
        <p14:creationId xmlns:p14="http://schemas.microsoft.com/office/powerpoint/2010/main" val="41942289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C183D7F6-B498-43B3-948B-1728B52AA6E4}">
                <adec:decorative xmlns:adec="http://schemas.microsoft.com/office/drawing/2017/decorative" val="1"/>
              </a:ext>
            </a:extLst>
          </p:cNvPr>
          <p:cNvSpPr/>
          <p:nvPr/>
        </p:nvSpPr>
        <p:spPr>
          <a:xfrm>
            <a:off x="0" y="0"/>
            <a:ext cx="9144000" cy="516255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81639" tIns="40819" rIns="81639" bIns="40819" rtlCol="0" anchor="ctr"/>
          <a:lstStyle/>
          <a:p>
            <a:pPr algn="ctr"/>
            <a:endParaRPr lang="en-US">
              <a:solidFill>
                <a:schemeClr val="lt1"/>
              </a:solidFill>
            </a:endParaRPr>
          </a:p>
        </p:txBody>
      </p:sp>
      <p:sp>
        <p:nvSpPr>
          <p:cNvPr id="19457" name="Title 3"/>
          <p:cNvSpPr>
            <a:spLocks noGrp="1"/>
          </p:cNvSpPr>
          <p:nvPr>
            <p:ph type="ctrTitle"/>
          </p:nvPr>
        </p:nvSpPr>
        <p:spPr>
          <a:xfrm>
            <a:off x="457200" y="2095500"/>
            <a:ext cx="8229600" cy="971550"/>
          </a:xfrm>
        </p:spPr>
        <p:txBody>
          <a:bodyPr/>
          <a:lstStyle/>
          <a:p>
            <a:pPr algn="ctr"/>
            <a:r>
              <a:rPr lang="en-US" sz="4500">
                <a:solidFill>
                  <a:schemeClr val="bg1"/>
                </a:solidFill>
                <a:latin typeface="Calibri"/>
                <a:ea typeface="Calibri"/>
                <a:cs typeface="Calibri"/>
              </a:rPr>
              <a:t>Questions and Answers</a:t>
            </a:r>
          </a:p>
        </p:txBody>
      </p:sp>
    </p:spTree>
    <p:extLst>
      <p:ext uri="{BB962C8B-B14F-4D97-AF65-F5344CB8AC3E}">
        <p14:creationId xmlns:p14="http://schemas.microsoft.com/office/powerpoint/2010/main" val="12030122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9FF090-8FC2-6C82-8ED1-2FC7F2D0BE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504942-7100-7988-42CD-02C45234C7ED}"/>
              </a:ext>
            </a:extLst>
          </p:cNvPr>
          <p:cNvSpPr>
            <a:spLocks noGrp="1"/>
          </p:cNvSpPr>
          <p:nvPr>
            <p:ph type="ctrTitle"/>
          </p:nvPr>
        </p:nvSpPr>
        <p:spPr>
          <a:xfrm>
            <a:off x="381000" y="94705"/>
            <a:ext cx="8763000" cy="971550"/>
          </a:xfrm>
        </p:spPr>
        <p:txBody>
          <a:bodyPr/>
          <a:lstStyle/>
          <a:p>
            <a:pPr algn="ctr"/>
            <a:r>
              <a:rPr lang="en-US">
                <a:latin typeface="Calibri"/>
                <a:ea typeface="ＭＳ Ｐゴシック"/>
              </a:rPr>
              <a:t>Resources</a:t>
            </a:r>
            <a:endParaRPr lang="en-US"/>
          </a:p>
        </p:txBody>
      </p:sp>
      <p:sp>
        <p:nvSpPr>
          <p:cNvPr id="4" name="Text Placeholder 3">
            <a:extLst>
              <a:ext uri="{FF2B5EF4-FFF2-40B4-BE49-F238E27FC236}">
                <a16:creationId xmlns:a16="http://schemas.microsoft.com/office/drawing/2014/main" id="{1F47A5DF-1CC0-37D6-AFFB-6F491C6D47D2}"/>
              </a:ext>
            </a:extLst>
          </p:cNvPr>
          <p:cNvSpPr>
            <a:spLocks noGrp="1"/>
          </p:cNvSpPr>
          <p:nvPr>
            <p:ph type="body" sz="quarter" idx="10"/>
          </p:nvPr>
        </p:nvSpPr>
        <p:spPr>
          <a:xfrm>
            <a:off x="204787" y="1002453"/>
            <a:ext cx="8734425" cy="3678081"/>
          </a:xfrm>
        </p:spPr>
        <p:txBody>
          <a:bodyPr/>
          <a:lstStyle/>
          <a:p>
            <a:pPr marL="306070" indent="-306070">
              <a:buFont typeface="Wingdings" panose="05000000000000000000" pitchFamily="2" charset="2"/>
              <a:buChar char="§"/>
            </a:pPr>
            <a:r>
              <a:rPr lang="en-US" sz="2400" b="1">
                <a:latin typeface="Calibri"/>
                <a:ea typeface="ＭＳ Ｐゴシック"/>
              </a:rPr>
              <a:t>Reducing Barriers Report: </a:t>
            </a:r>
            <a:r>
              <a:rPr lang="en-US" sz="2000" b="1">
                <a:latin typeface="Calibri"/>
                <a:ea typeface="ＭＳ Ｐゴシック"/>
                <a:hlinkClick r:id="rId3"/>
              </a:rPr>
              <a:t>https://www.aclu.org/publications/reducing-barriers-a-guide-to-obtaining-reasonable-accommodations-for-people-with-disabilities-on-supervision</a:t>
            </a:r>
            <a:endParaRPr lang="en-US" sz="2000" b="1">
              <a:latin typeface="Calibri"/>
              <a:ea typeface="ＭＳ Ｐゴシック"/>
            </a:endParaRPr>
          </a:p>
          <a:p>
            <a:pPr marL="306070" indent="-306070">
              <a:buFont typeface="Wingdings" panose="05000000000000000000" pitchFamily="2" charset="2"/>
              <a:buChar char="§"/>
            </a:pPr>
            <a:r>
              <a:rPr lang="en-US" sz="2400" b="1" i="1">
                <a:latin typeface="Calibri"/>
                <a:ea typeface="ＭＳ Ｐゴシック"/>
              </a:rPr>
              <a:t>Cobb </a:t>
            </a:r>
            <a:r>
              <a:rPr lang="en-US" sz="2400" b="1">
                <a:latin typeface="Calibri"/>
                <a:ea typeface="ＭＳ Ｐゴシック"/>
              </a:rPr>
              <a:t>Settlement: </a:t>
            </a:r>
            <a:r>
              <a:rPr lang="en-US" sz="2000" b="1">
                <a:latin typeface="Calibri"/>
                <a:ea typeface="ＭＳ Ｐゴシック"/>
                <a:hlinkClick r:id="rId4"/>
              </a:rPr>
              <a:t>https://www.aclu.org/documents/settlement-agreement-cobb-v-georgia-department-of-community-supervision</a:t>
            </a:r>
            <a:r>
              <a:rPr lang="en-US" sz="2000" b="1">
                <a:latin typeface="Calibri"/>
                <a:ea typeface="ＭＳ Ｐゴシック"/>
              </a:rPr>
              <a:t> </a:t>
            </a:r>
          </a:p>
          <a:p>
            <a:pPr marL="306070" indent="-306070">
              <a:buFont typeface="Wingdings" panose="05000000000000000000" pitchFamily="2" charset="2"/>
              <a:buChar char="§"/>
            </a:pPr>
            <a:r>
              <a:rPr lang="en-US" sz="2400" b="1" i="1">
                <a:latin typeface="Calibri"/>
                <a:ea typeface="ＭＳ Ｐゴシック"/>
              </a:rPr>
              <a:t>Cobb </a:t>
            </a:r>
            <a:r>
              <a:rPr lang="en-US" sz="2400" b="1">
                <a:latin typeface="Calibri"/>
                <a:ea typeface="ＭＳ Ｐゴシック"/>
              </a:rPr>
              <a:t>ADA Policy: </a:t>
            </a:r>
            <a:r>
              <a:rPr lang="en-US" sz="2000" b="1">
                <a:latin typeface="Calibri"/>
                <a:ea typeface="ＭＳ Ｐゴシック"/>
                <a:hlinkClick r:id="rId5"/>
              </a:rPr>
              <a:t>https://www.aclu.org/documents/americans-with-disabilities-act-policy-cobb-v-georgia-department-of-community-supervision</a:t>
            </a:r>
            <a:endParaRPr lang="en-US" sz="2000" b="1">
              <a:latin typeface="Calibri"/>
              <a:ea typeface="ＭＳ Ｐゴシック"/>
            </a:endParaRPr>
          </a:p>
          <a:p>
            <a:pPr marL="306070" indent="-306070">
              <a:buFont typeface="Wingdings" panose="05000000000000000000" pitchFamily="2" charset="2"/>
              <a:buChar char="§"/>
            </a:pPr>
            <a:r>
              <a:rPr lang="en-US" sz="2400" b="1" i="1">
                <a:latin typeface="Calibri"/>
                <a:ea typeface="ＭＳ Ｐゴシック"/>
              </a:rPr>
              <a:t>Mathis </a:t>
            </a:r>
            <a:r>
              <a:rPr lang="en-US" sz="2400" b="1">
                <a:latin typeface="Calibri"/>
                <a:ea typeface="ＭＳ Ｐゴシック"/>
              </a:rPr>
              <a:t>Preliminary Injunction: </a:t>
            </a:r>
            <a:r>
              <a:rPr lang="en-US" sz="2000" b="1">
                <a:latin typeface="Calibri"/>
                <a:ea typeface="ＭＳ Ｐゴシック"/>
                <a:hlinkClick r:id="rId6"/>
              </a:rPr>
              <a:t>https://www.aclu.org/cases/mathis-v-united-states-parole-commission?document=Preliminary-Injunction-Opinion</a:t>
            </a:r>
            <a:endParaRPr lang="en-US" sz="2400" b="1" i="1">
              <a:latin typeface="Calibri"/>
              <a:ea typeface="ＭＳ Ｐゴシック"/>
            </a:endParaRPr>
          </a:p>
        </p:txBody>
      </p:sp>
      <p:sp>
        <p:nvSpPr>
          <p:cNvPr id="6" name="Rectangle 5">
            <a:extLst>
              <a:ext uri="{FF2B5EF4-FFF2-40B4-BE49-F238E27FC236}">
                <a16:creationId xmlns:a16="http://schemas.microsoft.com/office/drawing/2014/main" id="{9F9C84CC-6ECA-12B4-FBDA-9AC6310298C4}"/>
              </a:ext>
            </a:extLst>
          </p:cNvPr>
          <p:cNvSpPr/>
          <p:nvPr/>
        </p:nvSpPr>
        <p:spPr>
          <a:xfrm>
            <a:off x="4206292" y="4682107"/>
            <a:ext cx="1116909" cy="369332"/>
          </a:xfrm>
          <a:prstGeom prst="rect">
            <a:avLst/>
          </a:prstGeom>
        </p:spPr>
        <p:txBody>
          <a:bodyPr wrap="none" lIns="91440" tIns="45720" rIns="91440" bIns="45720" anchor="t">
            <a:spAutoFit/>
          </a:bodyPr>
          <a:lstStyle/>
          <a:p>
            <a:r>
              <a:rPr lang="en-US" i="1">
                <a:solidFill>
                  <a:schemeClr val="bg1"/>
                </a:solidFill>
                <a:latin typeface="+mj-lt"/>
                <a:ea typeface="ＭＳ Ｐゴシック"/>
              </a:rPr>
              <a:t>Resources</a:t>
            </a:r>
            <a:endParaRPr lang="en-US" i="1">
              <a:solidFill>
                <a:schemeClr val="bg1"/>
              </a:solidFill>
              <a:latin typeface="+mj-lt"/>
            </a:endParaRPr>
          </a:p>
        </p:txBody>
      </p:sp>
    </p:spTree>
    <p:extLst>
      <p:ext uri="{BB962C8B-B14F-4D97-AF65-F5344CB8AC3E}">
        <p14:creationId xmlns:p14="http://schemas.microsoft.com/office/powerpoint/2010/main" val="40446083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9FF090-8FC2-6C82-8ED1-2FC7F2D0BE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504942-7100-7988-42CD-02C45234C7ED}"/>
              </a:ext>
            </a:extLst>
          </p:cNvPr>
          <p:cNvSpPr>
            <a:spLocks noGrp="1"/>
          </p:cNvSpPr>
          <p:nvPr>
            <p:ph type="ctrTitle"/>
          </p:nvPr>
        </p:nvSpPr>
        <p:spPr>
          <a:xfrm>
            <a:off x="4006237" y="94705"/>
            <a:ext cx="4549050" cy="971550"/>
          </a:xfrm>
        </p:spPr>
        <p:txBody>
          <a:bodyPr/>
          <a:lstStyle/>
          <a:p>
            <a:pPr algn="ctr"/>
            <a:r>
              <a:rPr lang="en-US">
                <a:ea typeface="ＭＳ Ｐゴシック"/>
              </a:rPr>
              <a:t>For More Information</a:t>
            </a:r>
            <a:endParaRPr lang="en-US"/>
          </a:p>
        </p:txBody>
      </p:sp>
      <p:pic>
        <p:nvPicPr>
          <p:cNvPr id="8" name="LadyLibertyEngraved.psd" descr="ACLU's version of the Statute of Liberty, shaded in blue with diagonal dark blue lines running across the image.">
            <a:extLst>
              <a:ext uri="{FF2B5EF4-FFF2-40B4-BE49-F238E27FC236}">
                <a16:creationId xmlns:a16="http://schemas.microsoft.com/office/drawing/2014/main" id="{8502D055-F2DE-2D50-9CF2-051F266544E6}"/>
              </a:ext>
            </a:extLst>
          </p:cNvPr>
          <p:cNvPicPr>
            <a:picLocks noChangeAspect="1"/>
          </p:cNvPicPr>
          <p:nvPr/>
        </p:nvPicPr>
        <p:blipFill rotWithShape="1">
          <a:blip r:embed="rId3" r:link="rId4">
            <a:extLst>
              <a:ext uri="{28A0092B-C50C-407E-A947-70E740481C1C}">
                <a14:useLocalDpi xmlns:a14="http://schemas.microsoft.com/office/drawing/2010/main" val="0"/>
              </a:ext>
            </a:extLst>
          </a:blip>
          <a:srcRect l="21765" t="21620"/>
          <a:stretch>
            <a:fillRect/>
          </a:stretch>
        </p:blipFill>
        <p:spPr>
          <a:xfrm>
            <a:off x="381000" y="331271"/>
            <a:ext cx="2757056" cy="3681929"/>
          </a:xfrm>
          <a:prstGeom prst="rect">
            <a:avLst/>
          </a:prstGeom>
        </p:spPr>
      </p:pic>
      <p:sp>
        <p:nvSpPr>
          <p:cNvPr id="10" name="Text Placeholder 5">
            <a:extLst>
              <a:ext uri="{FF2B5EF4-FFF2-40B4-BE49-F238E27FC236}">
                <a16:creationId xmlns:a16="http://schemas.microsoft.com/office/drawing/2014/main" id="{FBE9755D-30C7-9DF0-E5F0-3F74E94B58AC}"/>
              </a:ext>
            </a:extLst>
          </p:cNvPr>
          <p:cNvSpPr txBox="1">
            <a:spLocks/>
          </p:cNvSpPr>
          <p:nvPr/>
        </p:nvSpPr>
        <p:spPr bwMode="auto">
          <a:xfrm>
            <a:off x="304800" y="4013200"/>
            <a:ext cx="905256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81639" tIns="40819" rIns="81639" bIns="40819" numCol="1" anchor="t" anchorCtr="0" compatLnSpc="1">
            <a:prstTxWarp prst="textNoShape">
              <a:avLst/>
            </a:prstTxWarp>
          </a:bodyPr>
          <a:lstStyle>
            <a:lvl1pPr marL="306146" indent="-306146" algn="l" defTabSz="408194" rtl="0" eaLnBrk="0" fontAlgn="base" hangingPunct="0">
              <a:spcBef>
                <a:spcPct val="20000"/>
              </a:spcBef>
              <a:spcAft>
                <a:spcPct val="0"/>
              </a:spcAft>
              <a:buClr>
                <a:srgbClr val="3971AB"/>
              </a:buClr>
              <a:buFont typeface="Wingdings" charset="0"/>
              <a:buNone/>
              <a:defRPr sz="1200" kern="1200">
                <a:solidFill>
                  <a:srgbClr val="1A134C"/>
                </a:solidFill>
                <a:latin typeface="Arial"/>
                <a:ea typeface="ＭＳ Ｐゴシック" pitchFamily="-65" charset="-128"/>
                <a:cs typeface="ＭＳ Ｐゴシック" pitchFamily="-65" charset="-128"/>
              </a:defRPr>
            </a:lvl1pPr>
            <a:lvl2pPr marL="663315" indent="-255121" algn="l" defTabSz="408194" rtl="0" eaLnBrk="0" fontAlgn="base" hangingPunct="0">
              <a:spcBef>
                <a:spcPct val="20000"/>
              </a:spcBef>
              <a:spcAft>
                <a:spcPct val="0"/>
              </a:spcAft>
              <a:buClr>
                <a:srgbClr val="3971AB"/>
              </a:buClr>
              <a:buFont typeface="Arial" charset="0"/>
              <a:buChar char="•"/>
              <a:defRPr sz="1900" kern="1200">
                <a:solidFill>
                  <a:srgbClr val="00365C"/>
                </a:solidFill>
                <a:latin typeface="Arial"/>
                <a:ea typeface="ヒラギノ角ゴ Pro W3" charset="0"/>
                <a:cs typeface="Arial"/>
              </a:defRPr>
            </a:lvl2pPr>
            <a:lvl3pPr marL="1020485" indent="-204097" algn="l" defTabSz="408194" rtl="0" eaLnBrk="0" fontAlgn="base" hangingPunct="0">
              <a:spcBef>
                <a:spcPct val="20000"/>
              </a:spcBef>
              <a:spcAft>
                <a:spcPct val="0"/>
              </a:spcAft>
              <a:buClr>
                <a:srgbClr val="3971AB"/>
              </a:buClr>
              <a:buFont typeface="Wingdings" charset="0"/>
              <a:buChar char="§"/>
              <a:defRPr sz="1800" kern="1200">
                <a:solidFill>
                  <a:srgbClr val="00365C"/>
                </a:solidFill>
                <a:latin typeface="Arial"/>
                <a:ea typeface="Arial" pitchFamily="-65" charset="0"/>
                <a:cs typeface="Arial"/>
              </a:defRPr>
            </a:lvl3pPr>
            <a:lvl4pPr marL="1428679" indent="-204097" algn="l" defTabSz="408194" rtl="0" eaLnBrk="0" fontAlgn="base" hangingPunct="0">
              <a:spcBef>
                <a:spcPct val="20000"/>
              </a:spcBef>
              <a:spcAft>
                <a:spcPct val="0"/>
              </a:spcAft>
              <a:buClr>
                <a:srgbClr val="3971AB"/>
              </a:buClr>
              <a:buFont typeface="Arial" charset="0"/>
              <a:buChar char="•"/>
              <a:defRPr sz="1800" kern="1200">
                <a:solidFill>
                  <a:srgbClr val="00365C"/>
                </a:solidFill>
                <a:latin typeface="Arial"/>
                <a:ea typeface="Arial" pitchFamily="-65" charset="0"/>
                <a:cs typeface="Arial"/>
              </a:defRPr>
            </a:lvl4pPr>
            <a:lvl5pPr marL="1836873" indent="-204097" algn="l" defTabSz="408194" rtl="0" eaLnBrk="0" fontAlgn="base" hangingPunct="0">
              <a:spcBef>
                <a:spcPct val="20000"/>
              </a:spcBef>
              <a:spcAft>
                <a:spcPct val="0"/>
              </a:spcAft>
              <a:buClr>
                <a:srgbClr val="3971AB"/>
              </a:buClr>
              <a:buFont typeface="Wingdings" charset="0"/>
              <a:buChar char="§"/>
              <a:defRPr sz="1800" kern="1200">
                <a:solidFill>
                  <a:srgbClr val="00365C"/>
                </a:solidFill>
                <a:latin typeface="Arial"/>
                <a:ea typeface="Arial" pitchFamily="-65" charset="0"/>
                <a:cs typeface="Arial"/>
              </a:defRPr>
            </a:lvl5pPr>
            <a:lvl6pPr marL="2245066" indent="-204097" algn="l" defTabSz="408194" rtl="0" eaLnBrk="1" latinLnBrk="0" hangingPunct="1">
              <a:spcBef>
                <a:spcPct val="20000"/>
              </a:spcBef>
              <a:buFont typeface="Arial"/>
              <a:buChar char="•"/>
              <a:defRPr sz="1800" kern="1200">
                <a:solidFill>
                  <a:schemeClr val="tx1"/>
                </a:solidFill>
                <a:latin typeface="+mn-lt"/>
                <a:ea typeface="+mn-ea"/>
                <a:cs typeface="+mn-cs"/>
              </a:defRPr>
            </a:lvl6pPr>
            <a:lvl7pPr marL="2653260" indent="-204097" algn="l" defTabSz="408194" rtl="0" eaLnBrk="1" latinLnBrk="0" hangingPunct="1">
              <a:spcBef>
                <a:spcPct val="20000"/>
              </a:spcBef>
              <a:buFont typeface="Arial"/>
              <a:buChar char="•"/>
              <a:defRPr sz="1800" kern="1200">
                <a:solidFill>
                  <a:schemeClr val="tx1"/>
                </a:solidFill>
                <a:latin typeface="+mn-lt"/>
                <a:ea typeface="+mn-ea"/>
                <a:cs typeface="+mn-cs"/>
              </a:defRPr>
            </a:lvl7pPr>
            <a:lvl8pPr marL="3061454" indent="-204097" algn="l" defTabSz="408194" rtl="0" eaLnBrk="1" latinLnBrk="0" hangingPunct="1">
              <a:spcBef>
                <a:spcPct val="20000"/>
              </a:spcBef>
              <a:buFont typeface="Arial"/>
              <a:buChar char="•"/>
              <a:defRPr sz="1800" kern="1200">
                <a:solidFill>
                  <a:schemeClr val="tx1"/>
                </a:solidFill>
                <a:latin typeface="+mn-lt"/>
                <a:ea typeface="+mn-ea"/>
                <a:cs typeface="+mn-cs"/>
              </a:defRPr>
            </a:lvl8pPr>
            <a:lvl9pPr marL="3469648" indent="-204097" algn="l" defTabSz="408194" rtl="0" eaLnBrk="1" latinLnBrk="0" hangingPunct="1">
              <a:spcBef>
                <a:spcPct val="20000"/>
              </a:spcBef>
              <a:buFont typeface="Arial"/>
              <a:buChar char="•"/>
              <a:defRPr sz="1800" kern="1200">
                <a:solidFill>
                  <a:schemeClr val="tx1"/>
                </a:solidFill>
                <a:latin typeface="+mn-lt"/>
                <a:ea typeface="+mn-ea"/>
                <a:cs typeface="+mn-cs"/>
              </a:defRPr>
            </a:lvl9pPr>
          </a:lstStyle>
          <a:p>
            <a:pPr marL="0"/>
            <a:r>
              <a:rPr lang="en-US" baseline="3000">
                <a:latin typeface="Arial" charset="0"/>
                <a:ea typeface="ＭＳ Ｐゴシック" charset="0"/>
                <a:cs typeface="ＭＳ Ｐゴシック" charset="0"/>
              </a:rPr>
              <a:t>Photo Copyright Flickr-Via Tsuji</a:t>
            </a:r>
          </a:p>
        </p:txBody>
      </p:sp>
      <p:sp>
        <p:nvSpPr>
          <p:cNvPr id="12" name="TextBox 11">
            <a:extLst>
              <a:ext uri="{FF2B5EF4-FFF2-40B4-BE49-F238E27FC236}">
                <a16:creationId xmlns:a16="http://schemas.microsoft.com/office/drawing/2014/main" id="{11E1BF29-AF8A-A78A-5070-F5B36458C376}"/>
              </a:ext>
            </a:extLst>
          </p:cNvPr>
          <p:cNvSpPr txBox="1"/>
          <p:nvPr/>
        </p:nvSpPr>
        <p:spPr>
          <a:xfrm>
            <a:off x="3244357" y="955080"/>
            <a:ext cx="5820607" cy="3539430"/>
          </a:xfrm>
          <a:prstGeom prst="rect">
            <a:avLst/>
          </a:prstGeom>
          <a:noFill/>
        </p:spPr>
        <p:txBody>
          <a:bodyPr wrap="square" lIns="91440" tIns="45720" rIns="91440" bIns="45720" rtlCol="0" anchor="t">
            <a:spAutoFit/>
          </a:bodyPr>
          <a:lstStyle/>
          <a:p>
            <a:r>
              <a:rPr lang="en-US" sz="2800" b="1">
                <a:latin typeface="Calibri"/>
                <a:ea typeface="ＭＳ Ｐゴシック"/>
              </a:rPr>
              <a:t>West Resendes, ACLU Disability Rights Program: </a:t>
            </a:r>
            <a:r>
              <a:rPr lang="en-US" sz="2800" b="1">
                <a:latin typeface="Calibri"/>
                <a:ea typeface="ＭＳ Ｐゴシック"/>
                <a:hlinkClick r:id="rId5"/>
              </a:rPr>
              <a:t>wresendes@aclu.org</a:t>
            </a:r>
            <a:r>
              <a:rPr lang="en-US" sz="2800" b="1">
                <a:latin typeface="Calibri"/>
                <a:ea typeface="ＭＳ Ｐゴシック"/>
              </a:rPr>
              <a:t> </a:t>
            </a:r>
            <a:endParaRPr lang="en-US" sz="2800" b="1">
              <a:latin typeface="Calibri"/>
            </a:endParaRPr>
          </a:p>
          <a:p>
            <a:endParaRPr lang="en-US" sz="2800" b="1">
              <a:latin typeface="Calibri"/>
            </a:endParaRPr>
          </a:p>
          <a:p>
            <a:r>
              <a:rPr lang="en-US" sz="2800" b="1">
                <a:latin typeface="Calibri"/>
                <a:ea typeface="ＭＳ Ｐゴシック"/>
              </a:rPr>
              <a:t>Brian Dimmick, ACLU Disability Rights Program: </a:t>
            </a:r>
            <a:r>
              <a:rPr lang="en-US" sz="2800" b="1">
                <a:latin typeface="Calibri"/>
                <a:ea typeface="ＭＳ Ｐゴシック"/>
                <a:hlinkClick r:id="rId6"/>
              </a:rPr>
              <a:t>bdimmick@aclu.org</a:t>
            </a:r>
            <a:r>
              <a:rPr lang="en-US" sz="2800" b="1">
                <a:latin typeface="Calibri"/>
                <a:ea typeface="ＭＳ Ｐゴシック"/>
              </a:rPr>
              <a:t> </a:t>
            </a:r>
          </a:p>
          <a:p>
            <a:endParaRPr lang="en-US" sz="2800" b="1">
              <a:latin typeface="Calibri"/>
            </a:endParaRPr>
          </a:p>
          <a:p>
            <a:r>
              <a:rPr lang="en-US" sz="2800" b="1">
                <a:latin typeface="Calibri"/>
                <a:ea typeface="ＭＳ Ｐゴシック"/>
              </a:rPr>
              <a:t>Allison Frankel, ACLU Criminal Law Reform Project: </a:t>
            </a:r>
            <a:r>
              <a:rPr lang="en-US" sz="2800" b="1">
                <a:latin typeface="Calibri"/>
                <a:ea typeface="ＭＳ Ｐゴシック"/>
                <a:hlinkClick r:id="rId7"/>
              </a:rPr>
              <a:t>afrankel@aclu.org</a:t>
            </a:r>
            <a:r>
              <a:rPr lang="en-US" sz="2800" b="1">
                <a:latin typeface="Calibri"/>
                <a:ea typeface="ＭＳ Ｐゴシック"/>
              </a:rPr>
              <a:t> </a:t>
            </a:r>
            <a:endParaRPr lang="en-US" sz="2800" b="1">
              <a:latin typeface="Calibri"/>
            </a:endParaRPr>
          </a:p>
        </p:txBody>
      </p:sp>
      <p:sp>
        <p:nvSpPr>
          <p:cNvPr id="3" name="Rectangle 2">
            <a:extLst>
              <a:ext uri="{FF2B5EF4-FFF2-40B4-BE49-F238E27FC236}">
                <a16:creationId xmlns:a16="http://schemas.microsoft.com/office/drawing/2014/main" id="{53FDD97C-4902-2519-FD4B-56A05247CB43}"/>
              </a:ext>
            </a:extLst>
          </p:cNvPr>
          <p:cNvSpPr/>
          <p:nvPr/>
        </p:nvSpPr>
        <p:spPr>
          <a:xfrm>
            <a:off x="4206292" y="4682107"/>
            <a:ext cx="1116909" cy="369332"/>
          </a:xfrm>
          <a:prstGeom prst="rect">
            <a:avLst/>
          </a:prstGeom>
        </p:spPr>
        <p:txBody>
          <a:bodyPr wrap="none" lIns="91440" tIns="45720" rIns="91440" bIns="45720" anchor="t">
            <a:spAutoFit/>
          </a:bodyPr>
          <a:lstStyle/>
          <a:p>
            <a:r>
              <a:rPr lang="en-US" i="1">
                <a:solidFill>
                  <a:schemeClr val="bg1"/>
                </a:solidFill>
                <a:latin typeface="+mj-lt"/>
                <a:ea typeface="ＭＳ Ｐゴシック"/>
              </a:rPr>
              <a:t>Resources</a:t>
            </a:r>
            <a:endParaRPr lang="en-US" i="1">
              <a:solidFill>
                <a:schemeClr val="bg1"/>
              </a:solidFill>
              <a:latin typeface="+mj-lt"/>
            </a:endParaRPr>
          </a:p>
        </p:txBody>
      </p:sp>
    </p:spTree>
    <p:extLst>
      <p:ext uri="{BB962C8B-B14F-4D97-AF65-F5344CB8AC3E}">
        <p14:creationId xmlns:p14="http://schemas.microsoft.com/office/powerpoint/2010/main" val="23091129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C183D7F6-B498-43B3-948B-1728B52AA6E4}">
                <adec:decorative xmlns:adec="http://schemas.microsoft.com/office/drawing/2017/decorative" val="1"/>
              </a:ext>
            </a:extLst>
          </p:cNvPr>
          <p:cNvSpPr/>
          <p:nvPr/>
        </p:nvSpPr>
        <p:spPr>
          <a:xfrm>
            <a:off x="0" y="0"/>
            <a:ext cx="9144000" cy="516255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81639" tIns="40819" rIns="81639" bIns="40819" rtlCol="0" anchor="ctr"/>
          <a:lstStyle/>
          <a:p>
            <a:pPr algn="ctr"/>
            <a:endParaRPr lang="en-US">
              <a:solidFill>
                <a:schemeClr val="lt1"/>
              </a:solidFill>
            </a:endParaRPr>
          </a:p>
        </p:txBody>
      </p:sp>
      <p:sp>
        <p:nvSpPr>
          <p:cNvPr id="19457" name="Title 3"/>
          <p:cNvSpPr>
            <a:spLocks noGrp="1"/>
          </p:cNvSpPr>
          <p:nvPr>
            <p:ph type="ctrTitle"/>
          </p:nvPr>
        </p:nvSpPr>
        <p:spPr>
          <a:xfrm>
            <a:off x="519170" y="294931"/>
            <a:ext cx="8229600" cy="971550"/>
          </a:xfrm>
        </p:spPr>
        <p:txBody>
          <a:bodyPr/>
          <a:lstStyle/>
          <a:p>
            <a:pPr algn="ctr"/>
            <a:r>
              <a:rPr lang="en-US" sz="4500">
                <a:solidFill>
                  <a:srgbClr val="E8273C"/>
                </a:solidFill>
                <a:ea typeface="ＭＳ Ｐゴシック"/>
              </a:rPr>
              <a:t>ACLU Logo Slide</a:t>
            </a:r>
            <a:endParaRPr lang="en-US">
              <a:solidFill>
                <a:srgbClr val="E8273C"/>
              </a:solidFill>
            </a:endParaRPr>
          </a:p>
        </p:txBody>
      </p:sp>
      <p:pic>
        <p:nvPicPr>
          <p:cNvPr id="3" name="ACLU_national logo_white_rgb.png" descr="ACLU logo in white.">
            <a:extLst>
              <a:ext uri="{FF2B5EF4-FFF2-40B4-BE49-F238E27FC236}">
                <a16:creationId xmlns:a16="http://schemas.microsoft.com/office/drawing/2014/main" id="{6A4293FF-5C31-E620-84E8-7FC8DDAEAABE}"/>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2997202" y="1885950"/>
            <a:ext cx="3022598" cy="1295400"/>
          </a:xfrm>
          <a:prstGeom prst="rect">
            <a:avLst/>
          </a:prstGeom>
        </p:spPr>
      </p:pic>
      <p:sp>
        <p:nvSpPr>
          <p:cNvPr id="5" name="Text Placeholder 2" descr="&quot;WE THE PEOPLE&quot; in blue box behind the bottom portion of the &quot;U&quot; in the ACLU logo.">
            <a:extLst>
              <a:ext uri="{FF2B5EF4-FFF2-40B4-BE49-F238E27FC236}">
                <a16:creationId xmlns:a16="http://schemas.microsoft.com/office/drawing/2014/main" id="{65C30FDF-26AD-CA0B-89D3-BB2299BEB18B}"/>
              </a:ext>
            </a:extLst>
          </p:cNvPr>
          <p:cNvSpPr txBox="1">
            <a:spLocks/>
          </p:cNvSpPr>
          <p:nvPr/>
        </p:nvSpPr>
        <p:spPr>
          <a:xfrm rot="21248442">
            <a:off x="4485587" y="2951708"/>
            <a:ext cx="1901696" cy="362119"/>
          </a:xfrm>
          <a:prstGeom prst="rect">
            <a:avLst/>
          </a:prstGeom>
          <a:solidFill>
            <a:schemeClr val="tx2"/>
          </a:solidFill>
        </p:spPr>
        <p:txBody>
          <a:bodyPr/>
          <a:lstStyle>
            <a:lvl1pPr marL="306146" indent="-306146" algn="l" defTabSz="408194" rtl="0" eaLnBrk="0" fontAlgn="base" hangingPunct="0">
              <a:spcBef>
                <a:spcPct val="20000"/>
              </a:spcBef>
              <a:spcAft>
                <a:spcPct val="0"/>
              </a:spcAft>
              <a:buClr>
                <a:srgbClr val="3971AB"/>
              </a:buClr>
              <a:buFont typeface="Wingdings" charset="0"/>
              <a:buChar char="§"/>
              <a:defRPr sz="2100" kern="1200">
                <a:solidFill>
                  <a:srgbClr val="00365C"/>
                </a:solidFill>
                <a:latin typeface="Arial"/>
                <a:ea typeface="ＭＳ Ｐゴシック" pitchFamily="-65" charset="-128"/>
                <a:cs typeface="ＭＳ Ｐゴシック" pitchFamily="-65" charset="-128"/>
              </a:defRPr>
            </a:lvl1pPr>
            <a:lvl2pPr marL="663315" indent="-255121" algn="l" defTabSz="408194" rtl="0" eaLnBrk="0" fontAlgn="base" hangingPunct="0">
              <a:spcBef>
                <a:spcPct val="20000"/>
              </a:spcBef>
              <a:spcAft>
                <a:spcPct val="0"/>
              </a:spcAft>
              <a:buClr>
                <a:srgbClr val="3971AB"/>
              </a:buClr>
              <a:buFont typeface="Arial" charset="0"/>
              <a:buChar char="•"/>
              <a:defRPr sz="1900" kern="1200">
                <a:solidFill>
                  <a:srgbClr val="00365C"/>
                </a:solidFill>
                <a:latin typeface="Arial"/>
                <a:ea typeface="ヒラギノ角ゴ Pro W3" charset="0"/>
                <a:cs typeface="Arial"/>
              </a:defRPr>
            </a:lvl2pPr>
            <a:lvl3pPr marL="1020485" indent="-204097" algn="l" defTabSz="408194" rtl="0" eaLnBrk="0" fontAlgn="base" hangingPunct="0">
              <a:spcBef>
                <a:spcPct val="20000"/>
              </a:spcBef>
              <a:spcAft>
                <a:spcPct val="0"/>
              </a:spcAft>
              <a:buClr>
                <a:srgbClr val="3971AB"/>
              </a:buClr>
              <a:buFont typeface="Wingdings" charset="0"/>
              <a:buChar char="§"/>
              <a:defRPr sz="1800" kern="1200">
                <a:solidFill>
                  <a:srgbClr val="00365C"/>
                </a:solidFill>
                <a:latin typeface="Arial"/>
                <a:ea typeface="Arial" pitchFamily="-65" charset="0"/>
                <a:cs typeface="Arial"/>
              </a:defRPr>
            </a:lvl3pPr>
            <a:lvl4pPr marL="1428679" indent="-204097" algn="l" defTabSz="408194" rtl="0" eaLnBrk="0" fontAlgn="base" hangingPunct="0">
              <a:spcBef>
                <a:spcPct val="20000"/>
              </a:spcBef>
              <a:spcAft>
                <a:spcPct val="0"/>
              </a:spcAft>
              <a:buClr>
                <a:srgbClr val="3971AB"/>
              </a:buClr>
              <a:buFont typeface="Arial" charset="0"/>
              <a:buChar char="•"/>
              <a:defRPr sz="1800" kern="1200">
                <a:solidFill>
                  <a:srgbClr val="00365C"/>
                </a:solidFill>
                <a:latin typeface="Arial"/>
                <a:ea typeface="Arial" pitchFamily="-65" charset="0"/>
                <a:cs typeface="Arial"/>
              </a:defRPr>
            </a:lvl4pPr>
            <a:lvl5pPr marL="1836873" indent="-204097" algn="l" defTabSz="408194" rtl="0" eaLnBrk="0" fontAlgn="base" hangingPunct="0">
              <a:spcBef>
                <a:spcPct val="20000"/>
              </a:spcBef>
              <a:spcAft>
                <a:spcPct val="0"/>
              </a:spcAft>
              <a:buClr>
                <a:srgbClr val="3971AB"/>
              </a:buClr>
              <a:buFont typeface="Wingdings" charset="0"/>
              <a:buChar char="§"/>
              <a:defRPr sz="1800" kern="1200">
                <a:solidFill>
                  <a:srgbClr val="00365C"/>
                </a:solidFill>
                <a:latin typeface="Arial"/>
                <a:ea typeface="Arial" pitchFamily="-65" charset="0"/>
                <a:cs typeface="Arial"/>
              </a:defRPr>
            </a:lvl5pPr>
            <a:lvl6pPr marL="2245066" indent="-204097" algn="l" defTabSz="408194" rtl="0" eaLnBrk="1" latinLnBrk="0" hangingPunct="1">
              <a:spcBef>
                <a:spcPct val="20000"/>
              </a:spcBef>
              <a:buFont typeface="Arial"/>
              <a:buChar char="•"/>
              <a:defRPr sz="1800" kern="1200">
                <a:solidFill>
                  <a:schemeClr val="tx1"/>
                </a:solidFill>
                <a:latin typeface="+mn-lt"/>
                <a:ea typeface="+mn-ea"/>
                <a:cs typeface="+mn-cs"/>
              </a:defRPr>
            </a:lvl6pPr>
            <a:lvl7pPr marL="2653260" indent="-204097" algn="l" defTabSz="408194" rtl="0" eaLnBrk="1" latinLnBrk="0" hangingPunct="1">
              <a:spcBef>
                <a:spcPct val="20000"/>
              </a:spcBef>
              <a:buFont typeface="Arial"/>
              <a:buChar char="•"/>
              <a:defRPr sz="1800" kern="1200">
                <a:solidFill>
                  <a:schemeClr val="tx1"/>
                </a:solidFill>
                <a:latin typeface="+mn-lt"/>
                <a:ea typeface="+mn-ea"/>
                <a:cs typeface="+mn-cs"/>
              </a:defRPr>
            </a:lvl7pPr>
            <a:lvl8pPr marL="3061454" indent="-204097" algn="l" defTabSz="408194" rtl="0" eaLnBrk="1" latinLnBrk="0" hangingPunct="1">
              <a:spcBef>
                <a:spcPct val="20000"/>
              </a:spcBef>
              <a:buFont typeface="Arial"/>
              <a:buChar char="•"/>
              <a:defRPr sz="1800" kern="1200">
                <a:solidFill>
                  <a:schemeClr val="tx1"/>
                </a:solidFill>
                <a:latin typeface="+mn-lt"/>
                <a:ea typeface="+mn-ea"/>
                <a:cs typeface="+mn-cs"/>
              </a:defRPr>
            </a:lvl8pPr>
            <a:lvl9pPr marL="3469648" indent="-204097" algn="l" defTabSz="408194"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None/>
            </a:pPr>
            <a:r>
              <a:rPr lang="en-US" sz="1600" b="1">
                <a:solidFill>
                  <a:schemeClr val="bg1"/>
                </a:solidFill>
              </a:rPr>
              <a:t>WE THE PEOPLE</a:t>
            </a:r>
          </a:p>
        </p:txBody>
      </p:sp>
    </p:spTree>
    <p:extLst>
      <p:ext uri="{BB962C8B-B14F-4D97-AF65-F5344CB8AC3E}">
        <p14:creationId xmlns:p14="http://schemas.microsoft.com/office/powerpoint/2010/main" val="4581544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C183D7F6-B498-43B3-948B-1728B52AA6E4}">
                <adec:decorative xmlns:adec="http://schemas.microsoft.com/office/drawing/2017/decorative" val="1"/>
              </a:ext>
            </a:extLst>
          </p:cNvPr>
          <p:cNvSpPr/>
          <p:nvPr/>
        </p:nvSpPr>
        <p:spPr>
          <a:xfrm>
            <a:off x="0" y="0"/>
            <a:ext cx="9144000" cy="516255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81639" tIns="40819" rIns="81639" bIns="40819" rtlCol="0" anchor="ctr"/>
          <a:lstStyle/>
          <a:p>
            <a:pPr algn="ctr"/>
            <a:endParaRPr lang="en-US">
              <a:solidFill>
                <a:schemeClr val="lt1"/>
              </a:solidFill>
            </a:endParaRPr>
          </a:p>
        </p:txBody>
      </p:sp>
      <p:sp>
        <p:nvSpPr>
          <p:cNvPr id="19457" name="Title 3"/>
          <p:cNvSpPr>
            <a:spLocks noGrp="1"/>
          </p:cNvSpPr>
          <p:nvPr>
            <p:ph type="ctrTitle"/>
          </p:nvPr>
        </p:nvSpPr>
        <p:spPr>
          <a:xfrm>
            <a:off x="457200" y="2095500"/>
            <a:ext cx="8229600" cy="971550"/>
          </a:xfrm>
        </p:spPr>
        <p:txBody>
          <a:bodyPr/>
          <a:lstStyle/>
          <a:p>
            <a:pPr algn="ctr"/>
            <a:r>
              <a:rPr lang="en-US" sz="4500">
                <a:solidFill>
                  <a:schemeClr val="bg1"/>
                </a:solidFill>
                <a:latin typeface="Calibri"/>
                <a:ea typeface="Calibri"/>
                <a:cs typeface="Calibri"/>
              </a:rPr>
              <a:t>Barriers to Supervision for People with Disabilities</a:t>
            </a:r>
            <a:endParaRPr lang="en-US">
              <a:solidFill>
                <a:schemeClr val="bg1"/>
              </a:solidFill>
              <a:latin typeface="Calibri"/>
              <a:ea typeface="Calibri"/>
              <a:cs typeface="Calibri"/>
            </a:endParaRPr>
          </a:p>
        </p:txBody>
      </p:sp>
    </p:spTree>
    <p:extLst>
      <p:ext uri="{BB962C8B-B14F-4D97-AF65-F5344CB8AC3E}">
        <p14:creationId xmlns:p14="http://schemas.microsoft.com/office/powerpoint/2010/main" val="30864462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 y="91544"/>
            <a:ext cx="8793480" cy="971550"/>
          </a:xfrm>
        </p:spPr>
        <p:txBody>
          <a:bodyPr/>
          <a:lstStyle/>
          <a:p>
            <a:pPr algn="ctr"/>
            <a:r>
              <a:rPr lang="en-US">
                <a:latin typeface="Calibri"/>
                <a:ea typeface="ＭＳ Ｐゴシック"/>
              </a:rPr>
              <a:t>Barriers to Understanding Conditions</a:t>
            </a:r>
            <a:endParaRPr lang="en-US"/>
          </a:p>
        </p:txBody>
      </p:sp>
      <p:sp>
        <p:nvSpPr>
          <p:cNvPr id="8" name="TextBox 7">
            <a:extLst>
              <a:ext uri="{FF2B5EF4-FFF2-40B4-BE49-F238E27FC236}">
                <a16:creationId xmlns:a16="http://schemas.microsoft.com/office/drawing/2014/main" id="{3EAB2AC3-1C93-8D48-97FF-BC4C60A87CB9}"/>
              </a:ext>
            </a:extLst>
          </p:cNvPr>
          <p:cNvSpPr txBox="1"/>
          <p:nvPr/>
        </p:nvSpPr>
        <p:spPr>
          <a:xfrm>
            <a:off x="274320" y="1143000"/>
            <a:ext cx="5381281" cy="3447098"/>
          </a:xfrm>
          <a:prstGeom prst="rect">
            <a:avLst/>
          </a:prstGeom>
          <a:noFill/>
        </p:spPr>
        <p:txBody>
          <a:bodyPr wrap="square" lIns="91440" tIns="45720" rIns="91440" bIns="45720" anchor="t">
            <a:spAutoFit/>
          </a:bodyPr>
          <a:lstStyle/>
          <a:p>
            <a:pPr marL="457200" indent="-457200">
              <a:spcAft>
                <a:spcPts val="1200"/>
              </a:spcAft>
              <a:buFont typeface="Wingdings" panose="05000000000000000000" pitchFamily="2" charset="2"/>
              <a:buChar char="§"/>
            </a:pPr>
            <a:r>
              <a:rPr lang="en-US" sz="2400" b="1" u="sng">
                <a:solidFill>
                  <a:srgbClr val="08459A"/>
                </a:solidFill>
                <a:latin typeface="Calibri"/>
                <a:ea typeface="Calibri"/>
                <a:cs typeface="Calibri"/>
              </a:rPr>
              <a:t>Effectively communicating </a:t>
            </a:r>
            <a:r>
              <a:rPr lang="en-US" sz="2400" b="1">
                <a:solidFill>
                  <a:srgbClr val="08459A"/>
                </a:solidFill>
                <a:latin typeface="Calibri"/>
                <a:ea typeface="Calibri"/>
                <a:cs typeface="Calibri"/>
              </a:rPr>
              <a:t>about conditions given vision and hearing disabilities</a:t>
            </a:r>
          </a:p>
          <a:p>
            <a:pPr marL="457200" indent="-457200">
              <a:spcAft>
                <a:spcPts val="1200"/>
              </a:spcAft>
              <a:buFont typeface="Wingdings" panose="05000000000000000000" pitchFamily="2" charset="2"/>
              <a:buChar char="§"/>
            </a:pPr>
            <a:r>
              <a:rPr lang="en-US" sz="2400" b="1" u="sng">
                <a:solidFill>
                  <a:srgbClr val="08459A"/>
                </a:solidFill>
                <a:latin typeface="Calibri"/>
                <a:ea typeface="Calibri"/>
                <a:cs typeface="Calibri"/>
              </a:rPr>
              <a:t>Comprehending</a:t>
            </a:r>
            <a:r>
              <a:rPr lang="en-US" sz="2400" b="1">
                <a:solidFill>
                  <a:srgbClr val="08459A"/>
                </a:solidFill>
                <a:latin typeface="Calibri"/>
                <a:ea typeface="Calibri"/>
                <a:cs typeface="Calibri"/>
              </a:rPr>
              <a:t> conditions with cognitive disabilities</a:t>
            </a:r>
          </a:p>
          <a:p>
            <a:pPr marL="457200" indent="-457200">
              <a:spcBef>
                <a:spcPts val="0"/>
              </a:spcBef>
              <a:spcAft>
                <a:spcPts val="1200"/>
              </a:spcAft>
              <a:buFont typeface="Wingdings" panose="05000000000000000000" pitchFamily="2" charset="2"/>
              <a:buChar char="§"/>
            </a:pPr>
            <a:r>
              <a:rPr lang="en-US" sz="2400" b="1" u="sng">
                <a:solidFill>
                  <a:srgbClr val="08459A"/>
                </a:solidFill>
                <a:latin typeface="Calibri"/>
                <a:ea typeface="Calibri"/>
                <a:cs typeface="Calibri"/>
              </a:rPr>
              <a:t>Remembering and keeping track </a:t>
            </a:r>
            <a:r>
              <a:rPr lang="en-US" sz="2400" b="1">
                <a:solidFill>
                  <a:srgbClr val="08459A"/>
                </a:solidFill>
                <a:latin typeface="Calibri"/>
                <a:ea typeface="Calibri"/>
                <a:cs typeface="Calibri"/>
              </a:rPr>
              <a:t>of conditions due to memory difficulties</a:t>
            </a:r>
            <a:endParaRPr lang="en-US" sz="2400"/>
          </a:p>
          <a:p>
            <a:pPr>
              <a:buFont typeface="Arial" panose="05000000000000000000" pitchFamily="2" charset="2"/>
              <a:buChar char="•"/>
            </a:pPr>
            <a:endParaRPr lang="en-US" sz="2000" b="1">
              <a:solidFill>
                <a:srgbClr val="08459A"/>
              </a:solidFill>
              <a:latin typeface="Calibri"/>
              <a:ea typeface="ＭＳ Ｐゴシック"/>
            </a:endParaRPr>
          </a:p>
        </p:txBody>
      </p:sp>
      <p:grpSp>
        <p:nvGrpSpPr>
          <p:cNvPr id="6" name="Group 5" descr="A group of traffic signs that induce confusion.">
            <a:extLst>
              <a:ext uri="{FF2B5EF4-FFF2-40B4-BE49-F238E27FC236}">
                <a16:creationId xmlns:a16="http://schemas.microsoft.com/office/drawing/2014/main" id="{B9421B14-7271-869F-F6E2-D04DB62BB8E6}"/>
              </a:ext>
            </a:extLst>
          </p:cNvPr>
          <p:cNvGrpSpPr/>
          <p:nvPr/>
        </p:nvGrpSpPr>
        <p:grpSpPr>
          <a:xfrm>
            <a:off x="5854432" y="891545"/>
            <a:ext cx="2651394" cy="3619084"/>
            <a:chOff x="5854432" y="979468"/>
            <a:chExt cx="2651394" cy="3619084"/>
          </a:xfrm>
        </p:grpSpPr>
        <p:pic>
          <p:nvPicPr>
            <p:cNvPr id="3" name="Picture 2" descr="A group of traffic signs that induce confusion.">
              <a:extLst>
                <a:ext uri="{FF2B5EF4-FFF2-40B4-BE49-F238E27FC236}">
                  <a16:creationId xmlns:a16="http://schemas.microsoft.com/office/drawing/2014/main" id="{59D98CCE-6FFF-9A3F-E25B-485CB4A7A19F}"/>
                </a:ext>
              </a:extLst>
            </p:cNvPr>
            <p:cNvPicPr>
              <a:picLocks noChangeAspect="1"/>
            </p:cNvPicPr>
            <p:nvPr/>
          </p:nvPicPr>
          <p:blipFill rotWithShape="1">
            <a:blip r:embed="rId2"/>
            <a:srcRect r="-130" b="9318"/>
            <a:stretch/>
          </p:blipFill>
          <p:spPr>
            <a:xfrm>
              <a:off x="5854432" y="979468"/>
              <a:ext cx="2651394" cy="3619084"/>
            </a:xfrm>
            <a:prstGeom prst="rect">
              <a:avLst/>
            </a:prstGeom>
          </p:spPr>
        </p:pic>
        <p:pic>
          <p:nvPicPr>
            <p:cNvPr id="5" name="Picture 4" descr="A sign with a person running, reading &quot;WARNING CHILDREN CROSSING&quot;">
              <a:extLst>
                <a:ext uri="{FF2B5EF4-FFF2-40B4-BE49-F238E27FC236}">
                  <a16:creationId xmlns:a16="http://schemas.microsoft.com/office/drawing/2014/main" id="{57D854C0-156D-1182-D5DD-D7FB0DC027FE}"/>
                </a:ext>
              </a:extLst>
            </p:cNvPr>
            <p:cNvPicPr>
              <a:picLocks noChangeAspect="1"/>
            </p:cNvPicPr>
            <p:nvPr/>
          </p:nvPicPr>
          <p:blipFill rotWithShape="1">
            <a:blip r:embed="rId3"/>
            <a:srcRect l="7719" t="20899" r="7544" b="21573"/>
            <a:stretch/>
          </p:blipFill>
          <p:spPr>
            <a:xfrm>
              <a:off x="7725579" y="1287595"/>
              <a:ext cx="688947" cy="455703"/>
            </a:xfrm>
            <a:prstGeom prst="rect">
              <a:avLst/>
            </a:prstGeom>
          </p:spPr>
        </p:pic>
      </p:grpSp>
      <p:sp>
        <p:nvSpPr>
          <p:cNvPr id="4" name="Rectangle 3">
            <a:extLst>
              <a:ext uri="{FF2B5EF4-FFF2-40B4-BE49-F238E27FC236}">
                <a16:creationId xmlns:a16="http://schemas.microsoft.com/office/drawing/2014/main" id="{21AE615B-D536-77C8-AB29-C5E002407430}"/>
              </a:ext>
            </a:extLst>
          </p:cNvPr>
          <p:cNvSpPr/>
          <p:nvPr/>
        </p:nvSpPr>
        <p:spPr>
          <a:xfrm>
            <a:off x="2167531" y="4682624"/>
            <a:ext cx="4810804" cy="369332"/>
          </a:xfrm>
          <a:prstGeom prst="rect">
            <a:avLst/>
          </a:prstGeom>
        </p:spPr>
        <p:txBody>
          <a:bodyPr wrap="none" lIns="91440" tIns="45720" rIns="91440" bIns="45720" anchor="t">
            <a:spAutoFit/>
          </a:bodyPr>
          <a:lstStyle/>
          <a:p>
            <a:r>
              <a:rPr lang="en-US" i="1">
                <a:solidFill>
                  <a:schemeClr val="bg1"/>
                </a:solidFill>
                <a:latin typeface="+mj-lt"/>
                <a:ea typeface="ＭＳ Ｐゴシック"/>
              </a:rPr>
              <a:t>Barriers to Supervision for People with Disabilities</a:t>
            </a:r>
            <a:endParaRPr lang="en-US">
              <a:solidFill>
                <a:schemeClr val="bg1"/>
              </a:solidFill>
            </a:endParaRPr>
          </a:p>
        </p:txBody>
      </p:sp>
    </p:spTree>
    <p:extLst>
      <p:ext uri="{BB962C8B-B14F-4D97-AF65-F5344CB8AC3E}">
        <p14:creationId xmlns:p14="http://schemas.microsoft.com/office/powerpoint/2010/main" val="40041401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 y="171450"/>
            <a:ext cx="8793480" cy="971550"/>
          </a:xfrm>
        </p:spPr>
        <p:txBody>
          <a:bodyPr/>
          <a:lstStyle/>
          <a:p>
            <a:pPr algn="ctr"/>
            <a:r>
              <a:rPr lang="en-US">
                <a:latin typeface="Calibri"/>
                <a:ea typeface="ＭＳ Ｐゴシック"/>
              </a:rPr>
              <a:t>Barriers to Effective Engagement</a:t>
            </a:r>
            <a:endParaRPr lang="en-US"/>
          </a:p>
        </p:txBody>
      </p:sp>
      <p:sp>
        <p:nvSpPr>
          <p:cNvPr id="8" name="TextBox 7">
            <a:extLst>
              <a:ext uri="{FF2B5EF4-FFF2-40B4-BE49-F238E27FC236}">
                <a16:creationId xmlns:a16="http://schemas.microsoft.com/office/drawing/2014/main" id="{3EAB2AC3-1C93-8D48-97FF-BC4C60A87CB9}"/>
              </a:ext>
            </a:extLst>
          </p:cNvPr>
          <p:cNvSpPr txBox="1"/>
          <p:nvPr/>
        </p:nvSpPr>
        <p:spPr>
          <a:xfrm>
            <a:off x="0" y="1012371"/>
            <a:ext cx="5197642" cy="4832092"/>
          </a:xfrm>
          <a:prstGeom prst="rect">
            <a:avLst/>
          </a:prstGeom>
          <a:noFill/>
        </p:spPr>
        <p:txBody>
          <a:bodyPr wrap="square" lIns="91440" tIns="45720" rIns="91440" bIns="45720" anchor="t">
            <a:spAutoFit/>
          </a:bodyPr>
          <a:lstStyle/>
          <a:p>
            <a:pPr marL="457200" indent="-457200">
              <a:spcBef>
                <a:spcPts val="0"/>
              </a:spcBef>
              <a:spcAft>
                <a:spcPts val="1200"/>
              </a:spcAft>
              <a:buFont typeface="Wingdings" panose="05000000000000000000" pitchFamily="2" charset="2"/>
              <a:buChar char="§"/>
            </a:pPr>
            <a:r>
              <a:rPr lang="en-US" sz="2200" b="1" u="sng">
                <a:solidFill>
                  <a:srgbClr val="08459A"/>
                </a:solidFill>
                <a:latin typeface="Calibri"/>
                <a:ea typeface="Calibri"/>
                <a:cs typeface="Calibri"/>
              </a:rPr>
              <a:t>Effectively communicating </a:t>
            </a:r>
            <a:r>
              <a:rPr lang="en-US" sz="2200" b="1">
                <a:solidFill>
                  <a:srgbClr val="08459A"/>
                </a:solidFill>
                <a:latin typeface="Calibri"/>
                <a:ea typeface="Calibri"/>
                <a:cs typeface="Calibri"/>
              </a:rPr>
              <a:t>during meetings for people who are deaf/hard of hearing </a:t>
            </a:r>
          </a:p>
          <a:p>
            <a:pPr marL="457200" indent="-457200">
              <a:spcBef>
                <a:spcPts val="0"/>
              </a:spcBef>
              <a:spcAft>
                <a:spcPts val="1200"/>
              </a:spcAft>
              <a:buFont typeface="Wingdings" panose="05000000000000000000" pitchFamily="2" charset="2"/>
              <a:buChar char="§"/>
            </a:pPr>
            <a:r>
              <a:rPr lang="en-US" sz="2200" b="1" u="sng">
                <a:solidFill>
                  <a:srgbClr val="08459A"/>
                </a:solidFill>
                <a:latin typeface="Calibri"/>
                <a:ea typeface="Calibri"/>
                <a:cs typeface="Calibri"/>
              </a:rPr>
              <a:t>Trusting and engaging </a:t>
            </a:r>
            <a:r>
              <a:rPr lang="en-US" sz="2200" b="1">
                <a:solidFill>
                  <a:srgbClr val="08459A"/>
                </a:solidFill>
                <a:latin typeface="Calibri"/>
                <a:ea typeface="Calibri"/>
                <a:cs typeface="Calibri"/>
              </a:rPr>
              <a:t>with supervision authorities given mental health conditions </a:t>
            </a:r>
          </a:p>
          <a:p>
            <a:pPr marL="457200" indent="-457200">
              <a:spcBef>
                <a:spcPts val="0"/>
              </a:spcBef>
              <a:spcAft>
                <a:spcPts val="1200"/>
              </a:spcAft>
              <a:buFont typeface="Wingdings" panose="05000000000000000000" pitchFamily="2" charset="2"/>
              <a:buChar char="§"/>
            </a:pPr>
            <a:r>
              <a:rPr lang="en-US" sz="2200" b="1" u="sng">
                <a:solidFill>
                  <a:srgbClr val="08459A"/>
                </a:solidFill>
                <a:latin typeface="Calibri"/>
                <a:ea typeface="Calibri"/>
                <a:cs typeface="Calibri"/>
              </a:rPr>
              <a:t>Stigma</a:t>
            </a:r>
            <a:r>
              <a:rPr lang="en-US" sz="2200" b="1">
                <a:solidFill>
                  <a:srgbClr val="08459A"/>
                </a:solidFill>
                <a:latin typeface="Calibri"/>
                <a:ea typeface="Calibri"/>
                <a:cs typeface="Calibri"/>
              </a:rPr>
              <a:t> against certain disability-related behaviors (e.g., fidgeting, difficulty focusing, speaking loudly)</a:t>
            </a:r>
          </a:p>
          <a:p>
            <a:pPr marL="457200" indent="-457200">
              <a:spcBef>
                <a:spcPts val="0"/>
              </a:spcBef>
              <a:spcAft>
                <a:spcPts val="1200"/>
              </a:spcAft>
              <a:buFont typeface="Arial"/>
              <a:buChar char="•"/>
            </a:pPr>
            <a:endParaRPr lang="en-US" sz="2000" b="1">
              <a:solidFill>
                <a:srgbClr val="08459A"/>
              </a:solidFill>
              <a:latin typeface="Calibri"/>
              <a:ea typeface="Calibri"/>
              <a:cs typeface="Calibri"/>
            </a:endParaRPr>
          </a:p>
          <a:p>
            <a:pPr marL="457200" indent="-457200">
              <a:spcBef>
                <a:spcPts val="0"/>
              </a:spcBef>
              <a:spcAft>
                <a:spcPts val="1200"/>
              </a:spcAft>
              <a:buFont typeface="Arial"/>
              <a:buChar char="•"/>
            </a:pPr>
            <a:endParaRPr lang="en-US" sz="2000" b="1">
              <a:solidFill>
                <a:srgbClr val="08459A"/>
              </a:solidFill>
              <a:latin typeface="Calibri"/>
              <a:ea typeface="Calibri"/>
              <a:cs typeface="Calibri"/>
            </a:endParaRPr>
          </a:p>
          <a:p>
            <a:pPr marL="457200" indent="-457200">
              <a:spcAft>
                <a:spcPts val="1200"/>
              </a:spcAft>
              <a:buFont typeface="Arial"/>
              <a:buChar char="•"/>
            </a:pPr>
            <a:endParaRPr lang="en-US" sz="2000" b="1">
              <a:solidFill>
                <a:srgbClr val="08459A"/>
              </a:solidFill>
              <a:latin typeface="Calibri"/>
              <a:ea typeface="Calibri"/>
              <a:cs typeface="Calibri"/>
            </a:endParaRPr>
          </a:p>
        </p:txBody>
      </p:sp>
      <p:pic>
        <p:nvPicPr>
          <p:cNvPr id="3" name="Picture 2" descr="A black and white photograph of a person holding a pen and a notebook, cropped on the hands and the notebook.">
            <a:extLst>
              <a:ext uri="{FF2B5EF4-FFF2-40B4-BE49-F238E27FC236}">
                <a16:creationId xmlns:a16="http://schemas.microsoft.com/office/drawing/2014/main" id="{92B8ED78-E01D-D3E2-6F73-960392F98804}"/>
              </a:ext>
            </a:extLst>
          </p:cNvPr>
          <p:cNvPicPr>
            <a:picLocks noChangeAspect="1"/>
          </p:cNvPicPr>
          <p:nvPr/>
        </p:nvPicPr>
        <p:blipFill>
          <a:blip r:embed="rId3"/>
          <a:stretch>
            <a:fillRect/>
          </a:stretch>
        </p:blipFill>
        <p:spPr>
          <a:xfrm>
            <a:off x="5197642" y="1309684"/>
            <a:ext cx="3783017" cy="2524131"/>
          </a:xfrm>
          <a:prstGeom prst="rect">
            <a:avLst/>
          </a:prstGeom>
        </p:spPr>
      </p:pic>
      <p:sp>
        <p:nvSpPr>
          <p:cNvPr id="4" name="Rectangle 3">
            <a:extLst>
              <a:ext uri="{FF2B5EF4-FFF2-40B4-BE49-F238E27FC236}">
                <a16:creationId xmlns:a16="http://schemas.microsoft.com/office/drawing/2014/main" id="{21AE615B-D536-77C8-AB29-C5E002407430}"/>
              </a:ext>
            </a:extLst>
          </p:cNvPr>
          <p:cNvSpPr/>
          <p:nvPr/>
        </p:nvSpPr>
        <p:spPr>
          <a:xfrm>
            <a:off x="2167531" y="4682624"/>
            <a:ext cx="4810804" cy="369332"/>
          </a:xfrm>
          <a:prstGeom prst="rect">
            <a:avLst/>
          </a:prstGeom>
        </p:spPr>
        <p:txBody>
          <a:bodyPr wrap="none" lIns="91440" tIns="45720" rIns="91440" bIns="45720" anchor="t">
            <a:spAutoFit/>
          </a:bodyPr>
          <a:lstStyle/>
          <a:p>
            <a:r>
              <a:rPr lang="en-US" i="1">
                <a:solidFill>
                  <a:schemeClr val="bg1"/>
                </a:solidFill>
                <a:latin typeface="+mj-lt"/>
                <a:ea typeface="ＭＳ Ｐゴシック"/>
              </a:rPr>
              <a:t>Barriers to Supervision for People with Disabilities</a:t>
            </a:r>
            <a:endParaRPr lang="en-US">
              <a:solidFill>
                <a:schemeClr val="bg1"/>
              </a:solidFill>
            </a:endParaRPr>
          </a:p>
        </p:txBody>
      </p:sp>
    </p:spTree>
    <p:extLst>
      <p:ext uri="{BB962C8B-B14F-4D97-AF65-F5344CB8AC3E}">
        <p14:creationId xmlns:p14="http://schemas.microsoft.com/office/powerpoint/2010/main" val="16994164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 y="171450"/>
            <a:ext cx="8793480" cy="971550"/>
          </a:xfrm>
        </p:spPr>
        <p:txBody>
          <a:bodyPr/>
          <a:lstStyle/>
          <a:p>
            <a:pPr algn="ctr"/>
            <a:r>
              <a:rPr lang="en-US">
                <a:latin typeface="Calibri"/>
                <a:ea typeface="ＭＳ Ｐゴシック"/>
              </a:rPr>
              <a:t>Barriers Getting to Required Appointments</a:t>
            </a:r>
            <a:endParaRPr lang="en-US"/>
          </a:p>
        </p:txBody>
      </p:sp>
      <p:sp>
        <p:nvSpPr>
          <p:cNvPr id="8" name="TextBox 7">
            <a:extLst>
              <a:ext uri="{FF2B5EF4-FFF2-40B4-BE49-F238E27FC236}">
                <a16:creationId xmlns:a16="http://schemas.microsoft.com/office/drawing/2014/main" id="{3EAB2AC3-1C93-8D48-97FF-BC4C60A87CB9}"/>
              </a:ext>
            </a:extLst>
          </p:cNvPr>
          <p:cNvSpPr txBox="1"/>
          <p:nvPr/>
        </p:nvSpPr>
        <p:spPr>
          <a:xfrm>
            <a:off x="274320" y="1076325"/>
            <a:ext cx="4983480" cy="4124206"/>
          </a:xfrm>
          <a:prstGeom prst="rect">
            <a:avLst/>
          </a:prstGeom>
          <a:noFill/>
        </p:spPr>
        <p:txBody>
          <a:bodyPr wrap="square" lIns="91440" tIns="45720" rIns="91440" bIns="45720" anchor="t">
            <a:spAutoFit/>
          </a:bodyPr>
          <a:lstStyle/>
          <a:p>
            <a:pPr marL="342376" indent="-342900">
              <a:spcBef>
                <a:spcPts val="0"/>
              </a:spcBef>
              <a:spcAft>
                <a:spcPts val="1200"/>
              </a:spcAft>
              <a:buFont typeface="Wingdings" panose="05000000000000000000" pitchFamily="2" charset="2"/>
              <a:buChar char="§"/>
            </a:pPr>
            <a:r>
              <a:rPr lang="en-US" sz="2200" b="1">
                <a:solidFill>
                  <a:srgbClr val="08459A"/>
                </a:solidFill>
                <a:latin typeface="Calibri"/>
                <a:ea typeface="Calibri"/>
                <a:cs typeface="Calibri"/>
              </a:rPr>
              <a:t>Inaccessible meeting locations </a:t>
            </a:r>
          </a:p>
          <a:p>
            <a:pPr marL="342376" indent="-342900">
              <a:spcBef>
                <a:spcPts val="0"/>
              </a:spcBef>
              <a:spcAft>
                <a:spcPts val="1200"/>
              </a:spcAft>
              <a:buFont typeface="Wingdings" panose="05000000000000000000" pitchFamily="2" charset="2"/>
              <a:buChar char="§"/>
            </a:pPr>
            <a:r>
              <a:rPr lang="en-US" sz="2200" b="1">
                <a:solidFill>
                  <a:srgbClr val="08459A"/>
                </a:solidFill>
                <a:latin typeface="Calibri"/>
                <a:ea typeface="Calibri"/>
                <a:cs typeface="Calibri"/>
              </a:rPr>
              <a:t>Transportation barriers</a:t>
            </a:r>
          </a:p>
          <a:p>
            <a:pPr marL="342376" indent="-342900">
              <a:spcBef>
                <a:spcPts val="0"/>
              </a:spcBef>
              <a:spcAft>
                <a:spcPts val="1200"/>
              </a:spcAft>
              <a:buFont typeface="Wingdings" panose="05000000000000000000" pitchFamily="2" charset="2"/>
              <a:buChar char="§"/>
            </a:pPr>
            <a:r>
              <a:rPr lang="en-US" sz="2200" b="1">
                <a:solidFill>
                  <a:srgbClr val="08459A"/>
                </a:solidFill>
                <a:latin typeface="Calibri"/>
                <a:cs typeface="Calibri"/>
              </a:rPr>
              <a:t>Triggering due to site of prior trauma</a:t>
            </a:r>
          </a:p>
          <a:p>
            <a:pPr marL="342376" indent="-342900">
              <a:spcBef>
                <a:spcPts val="0"/>
              </a:spcBef>
              <a:spcAft>
                <a:spcPts val="1200"/>
              </a:spcAft>
              <a:buFont typeface="Wingdings" panose="05000000000000000000" pitchFamily="2" charset="2"/>
              <a:buChar char="§"/>
            </a:pPr>
            <a:r>
              <a:rPr lang="en-US" sz="2200" b="1">
                <a:solidFill>
                  <a:srgbClr val="08459A"/>
                </a:solidFill>
                <a:latin typeface="Calibri"/>
                <a:cs typeface="Calibri"/>
              </a:rPr>
              <a:t>Difficulty leaving home given anxiety, depression, or paranoia</a:t>
            </a:r>
          </a:p>
          <a:p>
            <a:pPr marL="342376" indent="-342900">
              <a:spcBef>
                <a:spcPts val="0"/>
              </a:spcBef>
              <a:spcAft>
                <a:spcPts val="1200"/>
              </a:spcAft>
              <a:buFont typeface="Wingdings" panose="05000000000000000000" pitchFamily="2" charset="2"/>
              <a:buChar char="§"/>
            </a:pPr>
            <a:r>
              <a:rPr lang="en-US" sz="2200" b="1">
                <a:solidFill>
                  <a:srgbClr val="08459A"/>
                </a:solidFill>
                <a:latin typeface="Calibri"/>
                <a:cs typeface="Calibri"/>
              </a:rPr>
              <a:t>Trouble remembering or planning for meetings given cognitive disabilities</a:t>
            </a:r>
            <a:endParaRPr lang="en-US" sz="2200"/>
          </a:p>
          <a:p>
            <a:pPr marL="457200" indent="-457200">
              <a:spcBef>
                <a:spcPts val="0"/>
              </a:spcBef>
              <a:spcAft>
                <a:spcPts val="1200"/>
              </a:spcAft>
              <a:buFont typeface="Arial"/>
              <a:buChar char="•"/>
            </a:pPr>
            <a:endParaRPr lang="en-US" sz="2400" b="1">
              <a:solidFill>
                <a:srgbClr val="08459A"/>
              </a:solidFill>
              <a:latin typeface="Calibri"/>
              <a:ea typeface="Calibri"/>
              <a:cs typeface="Calibri"/>
            </a:endParaRPr>
          </a:p>
          <a:p>
            <a:pPr marL="457200" indent="-457200">
              <a:spcBef>
                <a:spcPts val="0"/>
              </a:spcBef>
              <a:spcAft>
                <a:spcPts val="1200"/>
              </a:spcAft>
              <a:buFont typeface="Arial"/>
              <a:buChar char="•"/>
            </a:pPr>
            <a:endParaRPr lang="en-US" sz="2400" b="1">
              <a:solidFill>
                <a:srgbClr val="08459A"/>
              </a:solidFill>
              <a:latin typeface="Calibri"/>
              <a:ea typeface="Calibri"/>
              <a:cs typeface="Calibri"/>
            </a:endParaRPr>
          </a:p>
        </p:txBody>
      </p:sp>
      <p:pic>
        <p:nvPicPr>
          <p:cNvPr id="3" name="Picture 2" descr="An illustration of a wheelchair placard on a outdoor walled portion of a courthouse pointing to the front stairs, clearly inaccessible.">
            <a:extLst>
              <a:ext uri="{FF2B5EF4-FFF2-40B4-BE49-F238E27FC236}">
                <a16:creationId xmlns:a16="http://schemas.microsoft.com/office/drawing/2014/main" id="{D8F27E5A-8A1F-9ECB-CF30-E008FDE8BA71}"/>
              </a:ext>
            </a:extLst>
          </p:cNvPr>
          <p:cNvPicPr>
            <a:picLocks noChangeAspect="1"/>
          </p:cNvPicPr>
          <p:nvPr/>
        </p:nvPicPr>
        <p:blipFill>
          <a:blip r:embed="rId3"/>
          <a:stretch>
            <a:fillRect/>
          </a:stretch>
        </p:blipFill>
        <p:spPr>
          <a:xfrm>
            <a:off x="5115014" y="1288888"/>
            <a:ext cx="3873762" cy="2565723"/>
          </a:xfrm>
          <a:prstGeom prst="rect">
            <a:avLst/>
          </a:prstGeom>
          <a:ln w="19050">
            <a:solidFill>
              <a:schemeClr val="tx1">
                <a:lumMod val="50000"/>
              </a:schemeClr>
            </a:solidFill>
          </a:ln>
        </p:spPr>
      </p:pic>
      <p:sp>
        <p:nvSpPr>
          <p:cNvPr id="4" name="Rectangle 3">
            <a:extLst>
              <a:ext uri="{FF2B5EF4-FFF2-40B4-BE49-F238E27FC236}">
                <a16:creationId xmlns:a16="http://schemas.microsoft.com/office/drawing/2014/main" id="{21AE615B-D536-77C8-AB29-C5E002407430}"/>
              </a:ext>
            </a:extLst>
          </p:cNvPr>
          <p:cNvSpPr/>
          <p:nvPr/>
        </p:nvSpPr>
        <p:spPr>
          <a:xfrm>
            <a:off x="2167531" y="4682624"/>
            <a:ext cx="4810804" cy="369332"/>
          </a:xfrm>
          <a:prstGeom prst="rect">
            <a:avLst/>
          </a:prstGeom>
        </p:spPr>
        <p:txBody>
          <a:bodyPr wrap="none" lIns="91440" tIns="45720" rIns="91440" bIns="45720" anchor="t">
            <a:spAutoFit/>
          </a:bodyPr>
          <a:lstStyle/>
          <a:p>
            <a:r>
              <a:rPr lang="en-US" i="1">
                <a:solidFill>
                  <a:schemeClr val="bg1"/>
                </a:solidFill>
                <a:latin typeface="+mj-lt"/>
                <a:ea typeface="ＭＳ Ｐゴシック"/>
              </a:rPr>
              <a:t>Barriers to Supervision for People with Disabilities</a:t>
            </a:r>
            <a:endParaRPr lang="en-US">
              <a:solidFill>
                <a:schemeClr val="bg1"/>
              </a:solidFill>
            </a:endParaRPr>
          </a:p>
        </p:txBody>
      </p:sp>
    </p:spTree>
    <p:extLst>
      <p:ext uri="{BB962C8B-B14F-4D97-AF65-F5344CB8AC3E}">
        <p14:creationId xmlns:p14="http://schemas.microsoft.com/office/powerpoint/2010/main" val="17466682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285E3D-CB53-1C8D-2FF5-EC48D2F4C5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9DB78E-5921-0EEB-A68A-E011B81E54D1}"/>
              </a:ext>
            </a:extLst>
          </p:cNvPr>
          <p:cNvSpPr>
            <a:spLocks noGrp="1"/>
          </p:cNvSpPr>
          <p:nvPr>
            <p:ph type="ctrTitle"/>
          </p:nvPr>
        </p:nvSpPr>
        <p:spPr>
          <a:xfrm>
            <a:off x="76200" y="171450"/>
            <a:ext cx="8793480" cy="971550"/>
          </a:xfrm>
        </p:spPr>
        <p:txBody>
          <a:bodyPr/>
          <a:lstStyle/>
          <a:p>
            <a:pPr algn="ctr"/>
            <a:r>
              <a:rPr lang="en-US">
                <a:latin typeface="Calibri"/>
                <a:ea typeface="ＭＳ Ｐゴシック"/>
              </a:rPr>
              <a:t>Barriers to Engaging in Mandated Treatment</a:t>
            </a:r>
            <a:endParaRPr lang="en-US"/>
          </a:p>
        </p:txBody>
      </p:sp>
      <p:sp>
        <p:nvSpPr>
          <p:cNvPr id="8" name="TextBox 7">
            <a:extLst>
              <a:ext uri="{FF2B5EF4-FFF2-40B4-BE49-F238E27FC236}">
                <a16:creationId xmlns:a16="http://schemas.microsoft.com/office/drawing/2014/main" id="{9F9FD679-837A-33DC-7EE7-E4E2DA020446}"/>
              </a:ext>
            </a:extLst>
          </p:cNvPr>
          <p:cNvSpPr txBox="1"/>
          <p:nvPr/>
        </p:nvSpPr>
        <p:spPr>
          <a:xfrm>
            <a:off x="274320" y="1143000"/>
            <a:ext cx="6003388" cy="4185761"/>
          </a:xfrm>
          <a:prstGeom prst="rect">
            <a:avLst/>
          </a:prstGeom>
          <a:noFill/>
        </p:spPr>
        <p:txBody>
          <a:bodyPr wrap="square" lIns="91440" tIns="45720" rIns="91440" bIns="45720" anchor="t">
            <a:spAutoFit/>
          </a:bodyPr>
          <a:lstStyle/>
          <a:p>
            <a:pPr marL="457200" indent="-457200">
              <a:spcBef>
                <a:spcPts val="0"/>
              </a:spcBef>
              <a:spcAft>
                <a:spcPts val="1200"/>
              </a:spcAft>
              <a:buFont typeface="Wingdings" panose="05000000000000000000" pitchFamily="2" charset="2"/>
              <a:buChar char="§"/>
            </a:pPr>
            <a:r>
              <a:rPr lang="en-US" sz="2400" b="1">
                <a:solidFill>
                  <a:srgbClr val="08459A"/>
                </a:solidFill>
                <a:latin typeface="Calibri"/>
                <a:ea typeface="Calibri"/>
                <a:cs typeface="Calibri"/>
              </a:rPr>
              <a:t>Navigating logistics to enroll in treatment</a:t>
            </a:r>
          </a:p>
          <a:p>
            <a:pPr marL="457200" indent="-457200">
              <a:spcBef>
                <a:spcPts val="0"/>
              </a:spcBef>
              <a:spcAft>
                <a:spcPts val="1200"/>
              </a:spcAft>
              <a:buFont typeface="Wingdings" panose="05000000000000000000" pitchFamily="2" charset="2"/>
              <a:buChar char="§"/>
            </a:pPr>
            <a:r>
              <a:rPr lang="en-US" sz="2400" b="1">
                <a:solidFill>
                  <a:srgbClr val="08459A"/>
                </a:solidFill>
                <a:latin typeface="Calibri"/>
                <a:ea typeface="Calibri"/>
                <a:cs typeface="Calibri"/>
              </a:rPr>
              <a:t>Programs inappropriate to disability-related needs</a:t>
            </a:r>
          </a:p>
          <a:p>
            <a:pPr marL="457200" indent="-457200">
              <a:spcBef>
                <a:spcPts val="0"/>
              </a:spcBef>
              <a:spcAft>
                <a:spcPts val="1200"/>
              </a:spcAft>
              <a:buFont typeface="Wingdings" panose="05000000000000000000" pitchFamily="2" charset="2"/>
              <a:buChar char="§"/>
            </a:pPr>
            <a:r>
              <a:rPr lang="en-US" sz="2400" b="1">
                <a:solidFill>
                  <a:srgbClr val="08459A"/>
                </a:solidFill>
                <a:latin typeface="Calibri"/>
                <a:ea typeface="Calibri"/>
                <a:cs typeface="Calibri"/>
              </a:rPr>
              <a:t>Prohibitions on Medication-Assisted Treatment (MAT)  </a:t>
            </a:r>
          </a:p>
          <a:p>
            <a:pPr marL="865394" lvl="1" indent="-457200">
              <a:spcBef>
                <a:spcPts val="0"/>
              </a:spcBef>
              <a:spcAft>
                <a:spcPts val="1200"/>
              </a:spcAft>
              <a:buFont typeface="Wingdings" panose="05000000000000000000" pitchFamily="2" charset="2"/>
              <a:buChar char="§"/>
            </a:pPr>
            <a:r>
              <a:rPr lang="en-US" sz="2400" b="1" i="1">
                <a:solidFill>
                  <a:srgbClr val="08459A"/>
                </a:solidFill>
                <a:latin typeface="Calibri"/>
                <a:ea typeface="Calibri"/>
                <a:cs typeface="Calibri"/>
              </a:rPr>
              <a:t>Violates ADA if the individual has Opioid Use Disorder</a:t>
            </a:r>
            <a:endParaRPr lang="en-US" sz="2400" i="1"/>
          </a:p>
          <a:p>
            <a:pPr marL="457200" indent="-457200">
              <a:spcBef>
                <a:spcPts val="0"/>
              </a:spcBef>
              <a:spcAft>
                <a:spcPts val="1200"/>
              </a:spcAft>
              <a:buFont typeface="Arial"/>
              <a:buChar char="•"/>
            </a:pPr>
            <a:endParaRPr lang="en-US" sz="2400" b="1">
              <a:solidFill>
                <a:srgbClr val="08459A"/>
              </a:solidFill>
              <a:latin typeface="Calibri"/>
              <a:ea typeface="Calibri"/>
              <a:cs typeface="Calibri"/>
            </a:endParaRPr>
          </a:p>
          <a:p>
            <a:pPr marL="457200" indent="-457200">
              <a:spcBef>
                <a:spcPts val="0"/>
              </a:spcBef>
              <a:spcAft>
                <a:spcPts val="1200"/>
              </a:spcAft>
              <a:buFont typeface="Arial"/>
              <a:buChar char="•"/>
            </a:pPr>
            <a:endParaRPr lang="en-US" sz="2400" b="1">
              <a:solidFill>
                <a:srgbClr val="08459A"/>
              </a:solidFill>
              <a:latin typeface="Calibri"/>
              <a:ea typeface="Calibri"/>
              <a:cs typeface="Calibri"/>
            </a:endParaRPr>
          </a:p>
        </p:txBody>
      </p:sp>
      <p:sp>
        <p:nvSpPr>
          <p:cNvPr id="4" name="Rectangle 3">
            <a:extLst>
              <a:ext uri="{FF2B5EF4-FFF2-40B4-BE49-F238E27FC236}">
                <a16:creationId xmlns:a16="http://schemas.microsoft.com/office/drawing/2014/main" id="{40F2C070-0814-8AF9-B9B1-6A9273BA8F4C}"/>
              </a:ext>
            </a:extLst>
          </p:cNvPr>
          <p:cNvSpPr/>
          <p:nvPr/>
        </p:nvSpPr>
        <p:spPr>
          <a:xfrm>
            <a:off x="2167531" y="4682624"/>
            <a:ext cx="4810804" cy="369332"/>
          </a:xfrm>
          <a:prstGeom prst="rect">
            <a:avLst/>
          </a:prstGeom>
        </p:spPr>
        <p:txBody>
          <a:bodyPr wrap="none" lIns="91440" tIns="45720" rIns="91440" bIns="45720" anchor="t">
            <a:spAutoFit/>
          </a:bodyPr>
          <a:lstStyle/>
          <a:p>
            <a:r>
              <a:rPr lang="en-US" i="1">
                <a:solidFill>
                  <a:schemeClr val="bg1"/>
                </a:solidFill>
                <a:latin typeface="+mj-lt"/>
                <a:ea typeface="ＭＳ Ｐゴシック"/>
              </a:rPr>
              <a:t>Barriers to Supervision for People with Disabilities</a:t>
            </a:r>
            <a:endParaRPr lang="en-US">
              <a:solidFill>
                <a:schemeClr val="bg1"/>
              </a:solidFill>
            </a:endParaRPr>
          </a:p>
        </p:txBody>
      </p:sp>
      <p:pic>
        <p:nvPicPr>
          <p:cNvPr id="10" name="Picture 9" descr="Photograph of open leading to the Wisconsin Department of Community Corrections office.">
            <a:extLst>
              <a:ext uri="{FF2B5EF4-FFF2-40B4-BE49-F238E27FC236}">
                <a16:creationId xmlns:a16="http://schemas.microsoft.com/office/drawing/2014/main" id="{B5147755-9E04-33A0-59CA-D2765CB66272}"/>
              </a:ext>
            </a:extLst>
          </p:cNvPr>
          <p:cNvPicPr>
            <a:picLocks noChangeAspect="1"/>
          </p:cNvPicPr>
          <p:nvPr/>
        </p:nvPicPr>
        <p:blipFill>
          <a:blip r:embed="rId3"/>
          <a:stretch>
            <a:fillRect/>
          </a:stretch>
        </p:blipFill>
        <p:spPr>
          <a:xfrm rot="5400000">
            <a:off x="5884629" y="1536079"/>
            <a:ext cx="3144629" cy="2358472"/>
          </a:xfrm>
          <a:prstGeom prst="rect">
            <a:avLst/>
          </a:prstGeom>
          <a:ln w="28575">
            <a:solidFill>
              <a:schemeClr val="accent6">
                <a:lumMod val="50000"/>
              </a:schemeClr>
            </a:solidFill>
          </a:ln>
        </p:spPr>
      </p:pic>
    </p:spTree>
    <p:extLst>
      <p:ext uri="{BB962C8B-B14F-4D97-AF65-F5344CB8AC3E}">
        <p14:creationId xmlns:p14="http://schemas.microsoft.com/office/powerpoint/2010/main" val="978606369"/>
      </p:ext>
    </p:extLst>
  </p:cSld>
  <p:clrMapOvr>
    <a:masterClrMapping/>
  </p:clrMapOvr>
</p:sld>
</file>

<file path=ppt/theme/theme1.xml><?xml version="1.0" encoding="utf-8"?>
<a:theme xmlns:a="http://schemas.openxmlformats.org/drawingml/2006/main" name="ACLUPowerpointTemplate_Arial">
  <a:themeElements>
    <a:clrScheme name="Custom 1">
      <a:dk1>
        <a:srgbClr val="EF404E"/>
      </a:dk1>
      <a:lt1>
        <a:srgbClr val="FFFFFF"/>
      </a:lt1>
      <a:dk2>
        <a:srgbClr val="08459A"/>
      </a:dk2>
      <a:lt2>
        <a:srgbClr val="E8273C"/>
      </a:lt2>
      <a:accent1>
        <a:srgbClr val="F9A014"/>
      </a:accent1>
      <a:accent2>
        <a:srgbClr val="FFDA57"/>
      </a:accent2>
      <a:accent3>
        <a:srgbClr val="F8AFA0"/>
      </a:accent3>
      <a:accent4>
        <a:srgbClr val="82CEDC"/>
      </a:accent4>
      <a:accent5>
        <a:srgbClr val="7DC69D"/>
      </a:accent5>
      <a:accent6>
        <a:srgbClr val="4A1059"/>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ACLUPowerpointTemplate_Arial 1">
        <a:dk1>
          <a:srgbClr val="063860"/>
        </a:dk1>
        <a:lt1>
          <a:srgbClr val="FFFFFF"/>
        </a:lt1>
        <a:dk2>
          <a:srgbClr val="3A71AB"/>
        </a:dk2>
        <a:lt2>
          <a:srgbClr val="EEECE1"/>
        </a:lt2>
        <a:accent1>
          <a:srgbClr val="3A71AB"/>
        </a:accent1>
        <a:accent2>
          <a:srgbClr val="A7AAAC"/>
        </a:accent2>
        <a:accent3>
          <a:srgbClr val="FFFFFF"/>
        </a:accent3>
        <a:accent4>
          <a:srgbClr val="042E51"/>
        </a:accent4>
        <a:accent5>
          <a:srgbClr val="AEBBD2"/>
        </a:accent5>
        <a:accent6>
          <a:srgbClr val="979A9B"/>
        </a:accent6>
        <a:hlink>
          <a:srgbClr val="0000FF"/>
        </a:hlink>
        <a:folHlink>
          <a:srgbClr val="800080"/>
        </a:folHlink>
      </a:clrScheme>
      <a:clrMap bg1="lt1" tx1="dk1" bg2="lt2" tx2="dk2" accent1="accent1" accent2="accent2" accent3="accent3" accent4="accent4" accent5="accent5" accent6="accent6" hlink="hlink" folHlink="folHlink"/>
    </a:extraClrScheme>
    <a:extraClrScheme>
      <a:clrScheme name="ACLUPowerpointTemplate_Arial 2">
        <a:dk1>
          <a:srgbClr val="005488"/>
        </a:dk1>
        <a:lt1>
          <a:srgbClr val="FFFFFF"/>
        </a:lt1>
        <a:dk2>
          <a:srgbClr val="4D90CD"/>
        </a:dk2>
        <a:lt2>
          <a:srgbClr val="EEECE1"/>
        </a:lt2>
        <a:accent1>
          <a:srgbClr val="3A71AB"/>
        </a:accent1>
        <a:accent2>
          <a:srgbClr val="A7AAAC"/>
        </a:accent2>
        <a:accent3>
          <a:srgbClr val="FFFFFF"/>
        </a:accent3>
        <a:accent4>
          <a:srgbClr val="004673"/>
        </a:accent4>
        <a:accent5>
          <a:srgbClr val="AEBBD2"/>
        </a:accent5>
        <a:accent6>
          <a:srgbClr val="979A9B"/>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Image xmlns="9f515092-09a4-478f-a89e-fd7059c97aa9" xsi:nil="true"/>
    <TaxCatchAll xmlns="a18e3d85-a96f-4c54-b60b-684c294e9495" xsi:nil="true"/>
    <lcf76f155ced4ddcb4097134ff3c332f xmlns="9f515092-09a4-478f-a89e-fd7059c97aa9">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E0C083145EBAF42BE54325A593F1F3D" ma:contentTypeVersion="21" ma:contentTypeDescription="Create a new document." ma:contentTypeScope="" ma:versionID="e33e50e28a83dea2763c6d46103529dd">
  <xsd:schema xmlns:xsd="http://www.w3.org/2001/XMLSchema" xmlns:xs="http://www.w3.org/2001/XMLSchema" xmlns:p="http://schemas.microsoft.com/office/2006/metadata/properties" xmlns:ns1="http://schemas.microsoft.com/sharepoint/v3" xmlns:ns2="9f515092-09a4-478f-a89e-fd7059c97aa9" xmlns:ns3="a18e3d85-a96f-4c54-b60b-684c294e9495" targetNamespace="http://schemas.microsoft.com/office/2006/metadata/properties" ma:root="true" ma:fieldsID="d0cb576d94d9a6d3a18a026063caf38b" ns1:_="" ns2:_="" ns3:_="">
    <xsd:import namespace="http://schemas.microsoft.com/sharepoint/v3"/>
    <xsd:import namespace="9f515092-09a4-478f-a89e-fd7059c97aa9"/>
    <xsd:import namespace="a18e3d85-a96f-4c54-b60b-684c294e949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Location" minOccurs="0"/>
                <xsd:element ref="ns2:lcf76f155ced4ddcb4097134ff3c332f" minOccurs="0"/>
                <xsd:element ref="ns3:TaxCatchAll" minOccurs="0"/>
                <xsd:element ref="ns2:Image" minOccurs="0"/>
                <xsd:element ref="ns1:_ip_UnifiedCompliancePolicyProperties" minOccurs="0"/>
                <xsd:element ref="ns1:_ip_UnifiedCompliancePolicyUIAc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5" nillable="true" ma:displayName="Unified Compliance Policy Properties" ma:hidden="true" ma:internalName="_ip_UnifiedCompliancePolicyProperties">
      <xsd:simpleType>
        <xsd:restriction base="dms:Note"/>
      </xsd:simpleType>
    </xsd:element>
    <xsd:element name="_ip_UnifiedCompliancePolicyUIAction" ma:index="2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f515092-09a4-478f-a89e-fd7059c97a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af99e98-54c3-4bd9-b3fd-54cce7eb1e9c" ma:termSetId="09814cd3-568e-fe90-9814-8d621ff8fb84" ma:anchorId="fba54fb3-c3e1-fe81-a776-ca4b69148c4d" ma:open="true" ma:isKeyword="false">
      <xsd:complexType>
        <xsd:sequence>
          <xsd:element ref="pc:Terms" minOccurs="0" maxOccurs="1"/>
        </xsd:sequence>
      </xsd:complexType>
    </xsd:element>
    <xsd:element name="Image" ma:index="24" nillable="true" ma:displayName="Image" ma:description="&#10;" ma:format="Thumbnail" ma:internalName="Image">
      <xsd:simpleType>
        <xsd:restriction base="dms:Unknown"/>
      </xsd:simple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18e3d85-a96f-4c54-b60b-684c294e949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cd85f22-03f2-4793-9783-2899a5ca4ce1}" ma:internalName="TaxCatchAll" ma:showField="CatchAllData" ma:web="a18e3d85-a96f-4c54-b60b-684c294e949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AA6B952-2056-4BC1-B9B0-2F83DEF13827}">
  <ds:schemaRefs>
    <ds:schemaRef ds:uri="0e0e9766-1dca-4b62-8de3-80b73a36f621"/>
    <ds:schemaRef ds:uri="1a1ba3a2-982b-4181-8f8b-f816e808b71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http://schemas.microsoft.com/sharepoint/v3"/>
    <ds:schemaRef ds:uri="9f515092-09a4-478f-a89e-fd7059c97aa9"/>
    <ds:schemaRef ds:uri="a18e3d85-a96f-4c54-b60b-684c294e9495"/>
  </ds:schemaRefs>
</ds:datastoreItem>
</file>

<file path=customXml/itemProps2.xml><?xml version="1.0" encoding="utf-8"?>
<ds:datastoreItem xmlns:ds="http://schemas.openxmlformats.org/officeDocument/2006/customXml" ds:itemID="{9616F1E3-9BC4-4E53-B55C-A41AA464BC53}">
  <ds:schemaRefs>
    <ds:schemaRef ds:uri="http://schemas.microsoft.com/sharepoint/v3/contenttype/forms"/>
  </ds:schemaRefs>
</ds:datastoreItem>
</file>

<file path=customXml/itemProps3.xml><?xml version="1.0" encoding="utf-8"?>
<ds:datastoreItem xmlns:ds="http://schemas.openxmlformats.org/officeDocument/2006/customXml" ds:itemID="{B5CE3B51-4980-442E-9D68-B2AB93E18C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f515092-09a4-478f-a89e-fd7059c97aa9"/>
    <ds:schemaRef ds:uri="a18e3d85-a96f-4c54-b60b-684c294e94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TotalTime>
  <Words>1488</Words>
  <Application>Microsoft Office PowerPoint</Application>
  <PresentationFormat>On-screen Show (16:9)</PresentationFormat>
  <Paragraphs>281</Paragraphs>
  <Slides>45</Slides>
  <Notes>36</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ＭＳ Ｐゴシック</vt:lpstr>
      <vt:lpstr>Arial</vt:lpstr>
      <vt:lpstr>Calibri</vt:lpstr>
      <vt:lpstr>CentSchbook BT Roman</vt:lpstr>
      <vt:lpstr>Wingdings</vt:lpstr>
      <vt:lpstr>ACLUPowerpointTemplate_Arial</vt:lpstr>
      <vt:lpstr>Supervision for People with Disabilities</vt:lpstr>
      <vt:lpstr>Background: Supervision and Disability</vt:lpstr>
      <vt:lpstr>Criminal Supervision Overview</vt:lpstr>
      <vt:lpstr>Overrepresentation of Disability</vt:lpstr>
      <vt:lpstr>Barriers to Supervision for People with Disabilities</vt:lpstr>
      <vt:lpstr>Barriers to Understanding Conditions</vt:lpstr>
      <vt:lpstr>Barriers to Effective Engagement</vt:lpstr>
      <vt:lpstr>Barriers Getting to Required Appointments</vt:lpstr>
      <vt:lpstr>Barriers to Engaging in Mandated Treatment</vt:lpstr>
      <vt:lpstr>Additional Obstacles</vt:lpstr>
      <vt:lpstr>Real-World Examples</vt:lpstr>
      <vt:lpstr>Real-World Examples Cont’d</vt:lpstr>
      <vt:lpstr>Video Slide</vt:lpstr>
      <vt:lpstr>Disability Discrimination Legal Framework</vt:lpstr>
      <vt:lpstr>Americans with Disabilities Act </vt:lpstr>
      <vt:lpstr>Americans with Disabilities Act </vt:lpstr>
      <vt:lpstr>What is a Disability? </vt:lpstr>
      <vt:lpstr>Substance Use Disorder</vt:lpstr>
      <vt:lpstr>Discrimination Under the ADA </vt:lpstr>
      <vt:lpstr>Reasonable Accommodations</vt:lpstr>
      <vt:lpstr>Reasonable Accommodations Cont’d</vt:lpstr>
      <vt:lpstr>Reasonable Accommodations: Defenses</vt:lpstr>
      <vt:lpstr>Effective Communication – Auxiliary Aids &amp; Services for Hearing Disabilities</vt:lpstr>
      <vt:lpstr>Effective Communication – Auxiliary Aids &amp; Services for Vision Disabilities</vt:lpstr>
      <vt:lpstr>Effective Communication – Preferred Method of Communication (PMC)</vt:lpstr>
      <vt:lpstr>Effective Communication – Plain Language</vt:lpstr>
      <vt:lpstr>Effective Communication – A Real-World Application</vt:lpstr>
      <vt:lpstr>Supervision Litigation: Cobb v. Georgia Department of Community Supervision </vt:lpstr>
      <vt:lpstr>Lawsuit</vt:lpstr>
      <vt:lpstr>Lawsuit</vt:lpstr>
      <vt:lpstr>The Settlement</vt:lpstr>
      <vt:lpstr>Supervision Litigation: Mathis v. United States Parole Commission</vt:lpstr>
      <vt:lpstr>Mathis v. USPC</vt:lpstr>
      <vt:lpstr>Mathis v. USPC Key Takeaways</vt:lpstr>
      <vt:lpstr>Mathis v. USPC Key Takeaways Cont’d</vt:lpstr>
      <vt:lpstr>Using Disability Law in Daily Practice</vt:lpstr>
      <vt:lpstr>Identifying Reasonable Accommodations</vt:lpstr>
      <vt:lpstr>Universal Design in your Practice</vt:lpstr>
      <vt:lpstr>Seeking Accommodations</vt:lpstr>
      <vt:lpstr>Potential Reasonable Accommodations</vt:lpstr>
      <vt:lpstr>Opportunities for Collaboration</vt:lpstr>
      <vt:lpstr>Questions and Answers</vt:lpstr>
      <vt:lpstr>Resources</vt:lpstr>
      <vt:lpstr>For More Information</vt:lpstr>
      <vt:lpstr>ACLU Logo Slide</vt:lpstr>
    </vt:vector>
  </TitlesOfParts>
  <Company>American Civil Liberties Union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West Resendes</dc:creator>
  <cp:lastModifiedBy>Randy Loayza</cp:lastModifiedBy>
  <cp:revision>3</cp:revision>
  <cp:lastPrinted>2018-06-13T18:28:59Z</cp:lastPrinted>
  <dcterms:created xsi:type="dcterms:W3CDTF">2011-12-21T16:51:41Z</dcterms:created>
  <dcterms:modified xsi:type="dcterms:W3CDTF">2025-02-13T22:19:02Z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0x010100FE0C083145EBAF42BE54325A593F1F3D</vt:lpwstr>
  </property>
  <property fmtid="{D5CDD505-2E9C-101B-9397-08002B2CF9AE}" pid="3" name="MediaServiceImageTags">
    <vt:lpwstr/>
  </property>
</Properties>
</file>